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5.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6.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1"/>
  </p:notesMasterIdLst>
  <p:sldIdLst>
    <p:sldId id="419" r:id="rId2"/>
    <p:sldId id="383" r:id="rId3"/>
    <p:sldId id="410" r:id="rId4"/>
    <p:sldId id="428" r:id="rId5"/>
    <p:sldId id="443" r:id="rId6"/>
    <p:sldId id="432" r:id="rId7"/>
    <p:sldId id="472" r:id="rId8"/>
    <p:sldId id="459" r:id="rId9"/>
    <p:sldId id="444" r:id="rId10"/>
    <p:sldId id="439" r:id="rId11"/>
    <p:sldId id="423" r:id="rId12"/>
    <p:sldId id="425" r:id="rId13"/>
    <p:sldId id="445" r:id="rId14"/>
    <p:sldId id="467" r:id="rId15"/>
    <p:sldId id="395" r:id="rId16"/>
    <p:sldId id="440" r:id="rId17"/>
    <p:sldId id="453" r:id="rId18"/>
    <p:sldId id="454" r:id="rId19"/>
    <p:sldId id="446" r:id="rId20"/>
    <p:sldId id="455" r:id="rId21"/>
    <p:sldId id="463" r:id="rId22"/>
    <p:sldId id="465" r:id="rId23"/>
    <p:sldId id="466" r:id="rId24"/>
    <p:sldId id="448" r:id="rId25"/>
    <p:sldId id="458" r:id="rId26"/>
    <p:sldId id="389" r:id="rId27"/>
    <p:sldId id="464" r:id="rId28"/>
    <p:sldId id="468" r:id="rId29"/>
    <p:sldId id="469" r:id="rId30"/>
    <p:sldId id="470" r:id="rId31"/>
    <p:sldId id="471" r:id="rId32"/>
    <p:sldId id="473" r:id="rId33"/>
    <p:sldId id="474" r:id="rId34"/>
    <p:sldId id="449" r:id="rId35"/>
    <p:sldId id="450" r:id="rId36"/>
    <p:sldId id="451" r:id="rId37"/>
    <p:sldId id="462" r:id="rId38"/>
    <p:sldId id="460" r:id="rId39"/>
    <p:sldId id="461"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zione al Progetto" id="{9DD93D29-76FF-4360-9C3D-019224414286}">
          <p14:sldIdLst>
            <p14:sldId id="419"/>
            <p14:sldId id="383"/>
          </p14:sldIdLst>
        </p14:section>
        <p14:section name="Caratteristiche del Progetto" id="{95009600-9223-47C5-8EB2-624700CCA9F9}">
          <p14:sldIdLst>
            <p14:sldId id="410"/>
            <p14:sldId id="428"/>
            <p14:sldId id="443"/>
            <p14:sldId id="432"/>
            <p14:sldId id="472"/>
          </p14:sldIdLst>
        </p14:section>
        <p14:section name="Pipeline del Progetto" id="{04AEAF6D-0540-49D0-B741-04D0ACFCF029}">
          <p14:sldIdLst>
            <p14:sldId id="459"/>
            <p14:sldId id="444"/>
            <p14:sldId id="439"/>
            <p14:sldId id="423"/>
            <p14:sldId id="425"/>
            <p14:sldId id="445"/>
            <p14:sldId id="467"/>
            <p14:sldId id="395"/>
            <p14:sldId id="440"/>
            <p14:sldId id="453"/>
            <p14:sldId id="454"/>
            <p14:sldId id="446"/>
            <p14:sldId id="455"/>
            <p14:sldId id="463"/>
            <p14:sldId id="465"/>
            <p14:sldId id="466"/>
            <p14:sldId id="448"/>
            <p14:sldId id="458"/>
            <p14:sldId id="389"/>
            <p14:sldId id="464"/>
          </p14:sldIdLst>
        </p14:section>
        <p14:section name="Conclusione" id="{D5F37645-5251-4FC7-A3FE-E3475AF18CC4}">
          <p14:sldIdLst>
            <p14:sldId id="468"/>
            <p14:sldId id="469"/>
            <p14:sldId id="470"/>
            <p14:sldId id="471"/>
            <p14:sldId id="473"/>
            <p14:sldId id="474"/>
          </p14:sldIdLst>
        </p14:section>
        <p14:section name="Spiegazioni Aggiuntive" id="{51636C16-1B8D-40C2-BD1E-267BED498A0E}">
          <p14:sldIdLst>
            <p14:sldId id="449"/>
            <p14:sldId id="450"/>
            <p14:sldId id="451"/>
            <p14:sldId id="462"/>
            <p14:sldId id="460"/>
            <p14:sldId id="4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30" autoAdjust="0"/>
    <p:restoredTop sz="94784"/>
  </p:normalViewPr>
  <p:slideViewPr>
    <p:cSldViewPr snapToGrid="0">
      <p:cViewPr>
        <p:scale>
          <a:sx n="134" d="100"/>
          <a:sy n="134" d="100"/>
        </p:scale>
        <p:origin x="656" y="7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26" d="100"/>
          <a:sy n="126" d="100"/>
        </p:scale>
        <p:origin x="3256"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94717982090122088"/>
          <c:h val="1"/>
        </c:manualLayout>
      </c:layout>
      <c:doughnutChart>
        <c:varyColors val="1"/>
        <c:ser>
          <c:idx val="0"/>
          <c:order val="0"/>
          <c:tx>
            <c:strRef>
              <c:f>Foglio1!$B$1</c:f>
              <c:strCache>
                <c:ptCount val="1"/>
                <c:pt idx="0">
                  <c:v>Vendite</c:v>
                </c:pt>
              </c:strCache>
            </c:strRef>
          </c:tx>
          <c:spPr>
            <a:solidFill>
              <a:schemeClr val="accent1"/>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802-4BFA-B3FE-40C53C863D03}"/>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0E55-4B9E-BAE4-ACD4A6E7D3A5}"/>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0E55-4B9E-BAE4-ACD4A6E7D3A5}"/>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7-0E55-4B9E-BAE4-ACD4A6E7D3A5}"/>
              </c:ext>
            </c:extLst>
          </c:dPt>
          <c:cat>
            <c:strRef>
              <c:f>Foglio1!$A$2:$A$5</c:f>
              <c:strCache>
                <c:ptCount val="2"/>
                <c:pt idx="0">
                  <c:v>1° trim.</c:v>
                </c:pt>
                <c:pt idx="1">
                  <c:v>2° trim.</c:v>
                </c:pt>
              </c:strCache>
            </c:strRef>
          </c:cat>
          <c:val>
            <c:numRef>
              <c:f>Foglio1!$B$2:$B$5</c:f>
              <c:numCache>
                <c:formatCode>General</c:formatCode>
                <c:ptCount val="4"/>
                <c:pt idx="0">
                  <c:v>99.29</c:v>
                </c:pt>
                <c:pt idx="1">
                  <c:v>0.71</c:v>
                </c:pt>
              </c:numCache>
            </c:numRef>
          </c:val>
          <c:extLst>
            <c:ext xmlns:c16="http://schemas.microsoft.com/office/drawing/2014/chart" uri="{C3380CC4-5D6E-409C-BE32-E72D297353CC}">
              <c16:uniqueId val="{00000000-B802-4BFA-B3FE-40C53C863D03}"/>
            </c:ext>
          </c:extLst>
        </c:ser>
        <c:dLbls>
          <c:showLegendKey val="0"/>
          <c:showVal val="0"/>
          <c:showCatName val="0"/>
          <c:showSerName val="0"/>
          <c:showPercent val="0"/>
          <c:showBubbleSize val="0"/>
          <c:showLeaderLines val="1"/>
        </c:dLbls>
        <c:firstSliceAng val="0"/>
        <c:holeSize val="5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19416-D8C1-4F08-A479-9883E2AA69D2}" type="datetimeFigureOut">
              <a:rPr lang="it-IT" smtClean="0"/>
              <a:t>11/06/25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B85411-92C6-4CA9-9909-BCA054C93C79}" type="slidenum">
              <a:rPr lang="it-IT" smtClean="0"/>
              <a:t>‹#›</a:t>
            </a:fld>
            <a:endParaRPr lang="it-IT"/>
          </a:p>
        </p:txBody>
      </p:sp>
    </p:spTree>
    <p:extLst>
      <p:ext uri="{BB962C8B-B14F-4D97-AF65-F5344CB8AC3E}">
        <p14:creationId xmlns:p14="http://schemas.microsoft.com/office/powerpoint/2010/main" val="3463374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B85411-92C6-4CA9-9909-BCA054C93C79}" type="slidenum">
              <a:rPr lang="it-IT" smtClean="0"/>
              <a:t>1</a:t>
            </a:fld>
            <a:endParaRPr lang="it-IT"/>
          </a:p>
        </p:txBody>
      </p:sp>
    </p:spTree>
    <p:extLst>
      <p:ext uri="{BB962C8B-B14F-4D97-AF65-F5344CB8AC3E}">
        <p14:creationId xmlns:p14="http://schemas.microsoft.com/office/powerpoint/2010/main" val="3548220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EF108-F79E-124E-CB9D-8B2D2E47FBD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0D684A4-2665-4520-B35E-CE9BE335687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47F6E5F-45DD-35BF-AAFE-504C83D9F985}"/>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BCE03D53-08CD-8A04-CA4A-90F1F356ED73}"/>
              </a:ext>
            </a:extLst>
          </p:cNvPr>
          <p:cNvSpPr>
            <a:spLocks noGrp="1"/>
          </p:cNvSpPr>
          <p:nvPr>
            <p:ph type="sldNum" sz="quarter" idx="5"/>
          </p:nvPr>
        </p:nvSpPr>
        <p:spPr/>
        <p:txBody>
          <a:bodyPr/>
          <a:lstStyle/>
          <a:p>
            <a:fld id="{15B85411-92C6-4CA9-9909-BCA054C93C79}" type="slidenum">
              <a:rPr lang="it-IT" smtClean="0"/>
              <a:t>5</a:t>
            </a:fld>
            <a:endParaRPr lang="it-IT"/>
          </a:p>
        </p:txBody>
      </p:sp>
    </p:spTree>
    <p:extLst>
      <p:ext uri="{BB962C8B-B14F-4D97-AF65-F5344CB8AC3E}">
        <p14:creationId xmlns:p14="http://schemas.microsoft.com/office/powerpoint/2010/main" val="109072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far </a:t>
            </a:r>
            <a:r>
              <a:rPr lang="en-US" err="1"/>
              <a:t>notare</a:t>
            </a:r>
            <a:r>
              <a:rPr lang="en-US"/>
              <a:t>:</a:t>
            </a:r>
            <a:br>
              <a:rPr lang="en-US"/>
            </a:br>
            <a:r>
              <a:rPr lang="en-US"/>
              <a:t>- </a:t>
            </a:r>
            <a:r>
              <a:rPr lang="en-US" err="1"/>
              <a:t>riflessi</a:t>
            </a:r>
            <a:endParaRPr lang="en-US"/>
          </a:p>
          <a:p>
            <a:r>
              <a:rPr lang="en-US"/>
              <a:t>- </a:t>
            </a:r>
            <a:r>
              <a:rPr lang="en-US" err="1"/>
              <a:t>foglie</a:t>
            </a:r>
            <a:r>
              <a:rPr lang="en-US"/>
              <a:t> </a:t>
            </a:r>
            <a:r>
              <a:rPr lang="en-US" err="1"/>
              <a:t>chiare</a:t>
            </a:r>
            <a:r>
              <a:rPr lang="en-US"/>
              <a:t> </a:t>
            </a:r>
          </a:p>
          <a:p>
            <a:r>
              <a:rPr lang="en-US"/>
              <a:t>- </a:t>
            </a:r>
            <a:r>
              <a:rPr lang="en-US" err="1"/>
              <a:t>foglie</a:t>
            </a:r>
            <a:r>
              <a:rPr lang="en-US"/>
              <a:t> con texture e forma simile</a:t>
            </a:r>
          </a:p>
          <a:p>
            <a:endParaRPr lang="en-US"/>
          </a:p>
        </p:txBody>
      </p:sp>
      <p:sp>
        <p:nvSpPr>
          <p:cNvPr id="4" name="Slide Number Placeholder 3"/>
          <p:cNvSpPr>
            <a:spLocks noGrp="1"/>
          </p:cNvSpPr>
          <p:nvPr>
            <p:ph type="sldNum" sz="quarter" idx="5"/>
          </p:nvPr>
        </p:nvSpPr>
        <p:spPr/>
        <p:txBody>
          <a:bodyPr/>
          <a:lstStyle/>
          <a:p>
            <a:fld id="{15B85411-92C6-4CA9-9909-BCA054C93C79}" type="slidenum">
              <a:rPr lang="it-IT" smtClean="0"/>
              <a:t>7</a:t>
            </a:fld>
            <a:endParaRPr lang="it-IT"/>
          </a:p>
        </p:txBody>
      </p:sp>
    </p:spTree>
    <p:extLst>
      <p:ext uri="{BB962C8B-B14F-4D97-AF65-F5344CB8AC3E}">
        <p14:creationId xmlns:p14="http://schemas.microsoft.com/office/powerpoint/2010/main" val="4159842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2E60A-7690-4B27-4E7A-8CF4C1CFE72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0CDA69C-0414-67E0-672B-F4859B64A23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AEEBF99-C1B8-AB8A-6689-40B3F2E7B3E2}"/>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5C7C46D6-EDEB-757C-1EA1-C2B539F186E0}"/>
              </a:ext>
            </a:extLst>
          </p:cNvPr>
          <p:cNvSpPr>
            <a:spLocks noGrp="1"/>
          </p:cNvSpPr>
          <p:nvPr>
            <p:ph type="sldNum" sz="quarter" idx="5"/>
          </p:nvPr>
        </p:nvSpPr>
        <p:spPr/>
        <p:txBody>
          <a:bodyPr/>
          <a:lstStyle/>
          <a:p>
            <a:fld id="{15B85411-92C6-4CA9-9909-BCA054C93C79}" type="slidenum">
              <a:rPr lang="it-IT" smtClean="0"/>
              <a:t>9</a:t>
            </a:fld>
            <a:endParaRPr lang="it-IT"/>
          </a:p>
        </p:txBody>
      </p:sp>
    </p:spTree>
    <p:extLst>
      <p:ext uri="{BB962C8B-B14F-4D97-AF65-F5344CB8AC3E}">
        <p14:creationId xmlns:p14="http://schemas.microsoft.com/office/powerpoint/2010/main" val="3792056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2BE1E-0B0A-F4E8-8D01-9602C1AF280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2EEAB5F-0F0A-9E74-EBBD-078D80901DB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97EC788-BC5F-430B-C196-EC60D768A93B}"/>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2D782E3E-BCA8-5D58-5C75-32C6A788E634}"/>
              </a:ext>
            </a:extLst>
          </p:cNvPr>
          <p:cNvSpPr>
            <a:spLocks noGrp="1"/>
          </p:cNvSpPr>
          <p:nvPr>
            <p:ph type="sldNum" sz="quarter" idx="5"/>
          </p:nvPr>
        </p:nvSpPr>
        <p:spPr/>
        <p:txBody>
          <a:bodyPr/>
          <a:lstStyle/>
          <a:p>
            <a:fld id="{15B85411-92C6-4CA9-9909-BCA054C93C79}" type="slidenum">
              <a:rPr lang="it-IT" smtClean="0"/>
              <a:t>13</a:t>
            </a:fld>
            <a:endParaRPr lang="it-IT"/>
          </a:p>
        </p:txBody>
      </p:sp>
    </p:spTree>
    <p:extLst>
      <p:ext uri="{BB962C8B-B14F-4D97-AF65-F5344CB8AC3E}">
        <p14:creationId xmlns:p14="http://schemas.microsoft.com/office/powerpoint/2010/main" val="1986419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C3334-3C75-E299-8D97-EE9618C1B9E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236A1B7-8FB8-5345-2859-ED589567FC6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93FD220-F95C-348E-4CC2-4C130A2D840E}"/>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4FBA6508-477A-6E27-10B8-633B0E51B93C}"/>
              </a:ext>
            </a:extLst>
          </p:cNvPr>
          <p:cNvSpPr>
            <a:spLocks noGrp="1"/>
          </p:cNvSpPr>
          <p:nvPr>
            <p:ph type="sldNum" sz="quarter" idx="5"/>
          </p:nvPr>
        </p:nvSpPr>
        <p:spPr/>
        <p:txBody>
          <a:bodyPr/>
          <a:lstStyle/>
          <a:p>
            <a:fld id="{15B85411-92C6-4CA9-9909-BCA054C93C79}" type="slidenum">
              <a:rPr lang="it-IT" smtClean="0"/>
              <a:t>19</a:t>
            </a:fld>
            <a:endParaRPr lang="it-IT"/>
          </a:p>
        </p:txBody>
      </p:sp>
    </p:spTree>
    <p:extLst>
      <p:ext uri="{BB962C8B-B14F-4D97-AF65-F5344CB8AC3E}">
        <p14:creationId xmlns:p14="http://schemas.microsoft.com/office/powerpoint/2010/main" val="1638631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C664A-4040-50AE-B177-594D1576680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E60C29B-965C-23F5-6D69-C602C24851D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B7DC777-AD68-FBFF-8B95-93AE7931C6F7}"/>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1FABA997-4B7E-AC12-8E1D-16234CE270D8}"/>
              </a:ext>
            </a:extLst>
          </p:cNvPr>
          <p:cNvSpPr>
            <a:spLocks noGrp="1"/>
          </p:cNvSpPr>
          <p:nvPr>
            <p:ph type="sldNum" sz="quarter" idx="5"/>
          </p:nvPr>
        </p:nvSpPr>
        <p:spPr/>
        <p:txBody>
          <a:bodyPr/>
          <a:lstStyle/>
          <a:p>
            <a:fld id="{15B85411-92C6-4CA9-9909-BCA054C93C79}" type="slidenum">
              <a:rPr lang="it-IT" smtClean="0"/>
              <a:t>24</a:t>
            </a:fld>
            <a:endParaRPr lang="it-IT"/>
          </a:p>
        </p:txBody>
      </p:sp>
    </p:spTree>
    <p:extLst>
      <p:ext uri="{BB962C8B-B14F-4D97-AF65-F5344CB8AC3E}">
        <p14:creationId xmlns:p14="http://schemas.microsoft.com/office/powerpoint/2010/main" val="1864332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B85411-92C6-4CA9-9909-BCA054C93C79}" type="slidenum">
              <a:rPr lang="it-IT" smtClean="0"/>
              <a:t>28</a:t>
            </a:fld>
            <a:endParaRPr lang="it-IT"/>
          </a:p>
        </p:txBody>
      </p:sp>
    </p:spTree>
    <p:extLst>
      <p:ext uri="{BB962C8B-B14F-4D97-AF65-F5344CB8AC3E}">
        <p14:creationId xmlns:p14="http://schemas.microsoft.com/office/powerpoint/2010/main" val="1062674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7AEDA9-AD12-4ED2-8B98-33D70E99AD1A}" type="datetimeFigureOut">
              <a:rPr lang="it-IT" smtClean="0"/>
              <a:t>11/06/25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169364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7AEDA9-AD12-4ED2-8B98-33D70E99AD1A}" type="datetimeFigureOut">
              <a:rPr lang="it-IT" smtClean="0"/>
              <a:t>11/06/25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2710149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7AEDA9-AD12-4ED2-8B98-33D70E99AD1A}" type="datetimeFigureOut">
              <a:rPr lang="it-IT" smtClean="0"/>
              <a:t>11/06/25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1957735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B1985-CCF4-96CC-D189-39952C5DFC41}"/>
              </a:ext>
            </a:extLst>
          </p:cNvPr>
          <p:cNvSpPr>
            <a:spLocks noGrp="1"/>
          </p:cNvSpPr>
          <p:nvPr>
            <p:ph type="title"/>
          </p:nvPr>
        </p:nvSpPr>
        <p:spPr>
          <a:xfrm>
            <a:off x="695325" y="2766218"/>
            <a:ext cx="6619875" cy="1325563"/>
          </a:xfrm>
          <a:prstGeom prst="rect">
            <a:avLst/>
          </a:prstGeom>
        </p:spPr>
        <p:txBody>
          <a:bodyPr/>
          <a:lstStyle>
            <a:lvl1pPr>
              <a:defRPr sz="4000"/>
            </a:lvl1pPr>
          </a:lstStyle>
          <a:p>
            <a:r>
              <a:rPr lang="en-US" dirty="0"/>
              <a:t>Click to edit Master title style</a:t>
            </a:r>
          </a:p>
        </p:txBody>
      </p:sp>
      <p:sp>
        <p:nvSpPr>
          <p:cNvPr id="5" name="Picture Placeholder 4">
            <a:extLst>
              <a:ext uri="{FF2B5EF4-FFF2-40B4-BE49-F238E27FC236}">
                <a16:creationId xmlns:a16="http://schemas.microsoft.com/office/drawing/2014/main" id="{1F19AADB-C76C-B631-E03B-C47042F65C1F}"/>
              </a:ext>
            </a:extLst>
          </p:cNvPr>
          <p:cNvSpPr>
            <a:spLocks noGrp="1"/>
          </p:cNvSpPr>
          <p:nvPr>
            <p:ph type="pic" sz="quarter" idx="10"/>
          </p:nvPr>
        </p:nvSpPr>
        <p:spPr>
          <a:xfrm>
            <a:off x="6852675" y="2214000"/>
            <a:ext cx="4644000" cy="4644000"/>
          </a:xfrm>
          <a:prstGeom prst="rect">
            <a:avLst/>
          </a:prstGeom>
        </p:spPr>
        <p:txBody>
          <a:bodyPr/>
          <a:lstStyle/>
          <a:p>
            <a:endParaRPr lang="en-US"/>
          </a:p>
        </p:txBody>
      </p:sp>
      <p:sp>
        <p:nvSpPr>
          <p:cNvPr id="7" name="Text Placeholder 6">
            <a:extLst>
              <a:ext uri="{FF2B5EF4-FFF2-40B4-BE49-F238E27FC236}">
                <a16:creationId xmlns:a16="http://schemas.microsoft.com/office/drawing/2014/main" id="{58C9B6F6-E5B3-977C-B70F-A3B18289D0BE}"/>
              </a:ext>
            </a:extLst>
          </p:cNvPr>
          <p:cNvSpPr>
            <a:spLocks noGrp="1"/>
          </p:cNvSpPr>
          <p:nvPr>
            <p:ph type="body" sz="quarter" idx="11" hasCustomPrompt="1"/>
          </p:nvPr>
        </p:nvSpPr>
        <p:spPr>
          <a:xfrm>
            <a:off x="695325" y="4433888"/>
            <a:ext cx="2997200" cy="879475"/>
          </a:xfrm>
          <a:prstGeom prst="rect">
            <a:avLst/>
          </a:prstGeom>
        </p:spPr>
        <p:txBody>
          <a:bodyPr/>
          <a:lstStyle>
            <a:lvl1pPr marL="0" indent="0">
              <a:buNone/>
              <a:defRPr/>
            </a:lvl1pPr>
          </a:lstStyle>
          <a:p>
            <a:pPr lvl="0"/>
            <a:r>
              <a:rPr lang="en-US" dirty="0"/>
              <a:t>Sub title</a:t>
            </a:r>
          </a:p>
        </p:txBody>
      </p:sp>
    </p:spTree>
    <p:extLst>
      <p:ext uri="{BB962C8B-B14F-4D97-AF65-F5344CB8AC3E}">
        <p14:creationId xmlns:p14="http://schemas.microsoft.com/office/powerpoint/2010/main" val="337842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标题和内容">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479AA1C-06F1-217C-1892-441F8C152FC9}"/>
              </a:ext>
            </a:extLst>
          </p:cNvPr>
          <p:cNvSpPr/>
          <p:nvPr userDrawn="1"/>
        </p:nvSpPr>
        <p:spPr>
          <a:xfrm>
            <a:off x="1" y="6304547"/>
            <a:ext cx="695324" cy="5531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EC194360-DD8E-9535-1325-375051067993}"/>
              </a:ext>
            </a:extLst>
          </p:cNvPr>
          <p:cNvSpPr>
            <a:spLocks noGrp="1"/>
          </p:cNvSpPr>
          <p:nvPr>
            <p:ph type="sldNum" sz="quarter" idx="12"/>
          </p:nvPr>
        </p:nvSpPr>
        <p:spPr>
          <a:xfrm>
            <a:off x="68557" y="6398553"/>
            <a:ext cx="558212" cy="365125"/>
          </a:xfrm>
        </p:spPr>
        <p:txBody>
          <a:bodyPr/>
          <a:lstStyle>
            <a:lvl1pPr>
              <a:defRPr lang="zh-CN" altLang="en-US" smtClean="0"/>
            </a:lvl1pPr>
          </a:lstStyle>
          <a:p>
            <a:pPr algn="ctr"/>
            <a:fld id="{49AE70B2-8BF9-45C0-BB95-33D1B9D3A854}" type="slidenum">
              <a:rPr lang="en-US" smtClean="0"/>
              <a:pPr algn="ctr"/>
              <a:t>‹#›</a:t>
            </a:fld>
            <a:endParaRPr lang="en-US"/>
          </a:p>
        </p:txBody>
      </p:sp>
      <p:sp>
        <p:nvSpPr>
          <p:cNvPr id="21" name="Title 20">
            <a:extLst>
              <a:ext uri="{FF2B5EF4-FFF2-40B4-BE49-F238E27FC236}">
                <a16:creationId xmlns:a16="http://schemas.microsoft.com/office/drawing/2014/main" id="{A7692FCA-BAB7-2B5B-58FB-47B790744785}"/>
              </a:ext>
            </a:extLst>
          </p:cNvPr>
          <p:cNvSpPr>
            <a:spLocks noGrp="1"/>
          </p:cNvSpPr>
          <p:nvPr>
            <p:ph type="title"/>
          </p:nvPr>
        </p:nvSpPr>
        <p:spPr>
          <a:xfrm>
            <a:off x="695325" y="559614"/>
            <a:ext cx="10800000" cy="720000"/>
          </a:xfrm>
          <a:prstGeom prst="rect">
            <a:avLst/>
          </a:prstGeom>
        </p:spPr>
        <p:txBody>
          <a:bodyPr anchor="ctr">
            <a:normAutofit/>
          </a:bodyPr>
          <a:lstStyle>
            <a:lvl1pPr>
              <a:defRPr sz="3200" b="1" spc="0"/>
            </a:lvl1pPr>
          </a:lstStyle>
          <a:p>
            <a:r>
              <a:rPr lang="en-US" dirty="0"/>
              <a:t>Click to edit Master title style</a:t>
            </a:r>
          </a:p>
        </p:txBody>
      </p:sp>
    </p:spTree>
    <p:extLst>
      <p:ext uri="{BB962C8B-B14F-4D97-AF65-F5344CB8AC3E}">
        <p14:creationId xmlns:p14="http://schemas.microsoft.com/office/powerpoint/2010/main" val="3077609624"/>
      </p:ext>
    </p:extLst>
  </p:cSld>
  <p:clrMapOvr>
    <a:masterClrMapping/>
  </p:clrMapOvr>
  <p:hf hdr="0" ftr="0" dt="0"/>
  <p:extLst>
    <p:ext uri="{DCECCB84-F9BA-43D5-87BE-67443E8EF086}">
      <p15:sldGuideLst xmlns:p15="http://schemas.microsoft.com/office/powerpoint/2012/main">
        <p15:guide id="1" orient="horz" pos="48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F798A1-F5B9-D749-65F3-82BDB4651155}"/>
              </a:ext>
            </a:extLst>
          </p:cNvPr>
          <p:cNvSpPr>
            <a:spLocks noGrp="1"/>
          </p:cNvSpPr>
          <p:nvPr>
            <p:ph type="pic" sz="quarter" idx="10"/>
          </p:nvPr>
        </p:nvSpPr>
        <p:spPr>
          <a:xfrm>
            <a:off x="695325" y="2118779"/>
            <a:ext cx="1808163" cy="2721609"/>
          </a:xfrm>
          <a:prstGeom prst="rect">
            <a:avLst/>
          </a:prstGeom>
        </p:spPr>
        <p:txBody>
          <a:bodyPr/>
          <a:lstStyle/>
          <a:p>
            <a:endParaRPr lang="en-US"/>
          </a:p>
        </p:txBody>
      </p:sp>
      <p:sp>
        <p:nvSpPr>
          <p:cNvPr id="7" name="Picture Placeholder 5">
            <a:extLst>
              <a:ext uri="{FF2B5EF4-FFF2-40B4-BE49-F238E27FC236}">
                <a16:creationId xmlns:a16="http://schemas.microsoft.com/office/drawing/2014/main" id="{9F7229CB-9929-A181-AE20-D44163C03BE1}"/>
              </a:ext>
            </a:extLst>
          </p:cNvPr>
          <p:cNvSpPr>
            <a:spLocks noGrp="1"/>
          </p:cNvSpPr>
          <p:nvPr>
            <p:ph type="pic" sz="quarter" idx="11"/>
          </p:nvPr>
        </p:nvSpPr>
        <p:spPr>
          <a:xfrm>
            <a:off x="2835275" y="2908398"/>
            <a:ext cx="1808163" cy="2721609"/>
          </a:xfrm>
          <a:prstGeom prst="rect">
            <a:avLst/>
          </a:prstGeom>
        </p:spPr>
        <p:txBody>
          <a:bodyPr/>
          <a:lstStyle/>
          <a:p>
            <a:endParaRPr lang="en-US"/>
          </a:p>
        </p:txBody>
      </p:sp>
      <p:sp>
        <p:nvSpPr>
          <p:cNvPr id="8" name="Rectangle 7">
            <a:extLst>
              <a:ext uri="{FF2B5EF4-FFF2-40B4-BE49-F238E27FC236}">
                <a16:creationId xmlns:a16="http://schemas.microsoft.com/office/drawing/2014/main" id="{6B52E8FE-1791-C58C-C798-3A0FD4791052}"/>
              </a:ext>
            </a:extLst>
          </p:cNvPr>
          <p:cNvSpPr/>
          <p:nvPr userDrawn="1"/>
        </p:nvSpPr>
        <p:spPr>
          <a:xfrm>
            <a:off x="1" y="6304547"/>
            <a:ext cx="695324" cy="5531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11">
            <a:extLst>
              <a:ext uri="{FF2B5EF4-FFF2-40B4-BE49-F238E27FC236}">
                <a16:creationId xmlns:a16="http://schemas.microsoft.com/office/drawing/2014/main" id="{D92083C1-D857-F7AA-AF0C-D1A8A0B27F63}"/>
              </a:ext>
            </a:extLst>
          </p:cNvPr>
          <p:cNvSpPr>
            <a:spLocks noGrp="1"/>
          </p:cNvSpPr>
          <p:nvPr>
            <p:ph type="sldNum" sz="quarter" idx="12"/>
          </p:nvPr>
        </p:nvSpPr>
        <p:spPr>
          <a:xfrm>
            <a:off x="68557" y="6398553"/>
            <a:ext cx="558212" cy="365125"/>
          </a:xfrm>
        </p:spPr>
        <p:txBody>
          <a:bodyPr/>
          <a:lstStyle>
            <a:lvl1pPr>
              <a:defRPr lang="zh-CN" altLang="en-US" smtClean="0"/>
            </a:lvl1pPr>
          </a:lstStyle>
          <a:p>
            <a:pPr algn="ctr"/>
            <a:fld id="{49AE70B2-8BF9-45C0-BB95-33D1B9D3A854}" type="slidenum">
              <a:rPr lang="en-US" smtClean="0"/>
              <a:pPr algn="ctr"/>
              <a:t>‹#›</a:t>
            </a:fld>
            <a:endParaRPr lang="en-US"/>
          </a:p>
        </p:txBody>
      </p:sp>
      <p:sp>
        <p:nvSpPr>
          <p:cNvPr id="14" name="Title 20">
            <a:extLst>
              <a:ext uri="{FF2B5EF4-FFF2-40B4-BE49-F238E27FC236}">
                <a16:creationId xmlns:a16="http://schemas.microsoft.com/office/drawing/2014/main" id="{59FA44A8-643B-B39B-3344-3B2304EDA68E}"/>
              </a:ext>
            </a:extLst>
          </p:cNvPr>
          <p:cNvSpPr>
            <a:spLocks noGrp="1"/>
          </p:cNvSpPr>
          <p:nvPr>
            <p:ph type="title"/>
          </p:nvPr>
        </p:nvSpPr>
        <p:spPr>
          <a:xfrm>
            <a:off x="695325" y="559614"/>
            <a:ext cx="10800000" cy="720000"/>
          </a:xfrm>
          <a:prstGeom prst="rect">
            <a:avLst/>
          </a:prstGeom>
        </p:spPr>
        <p:txBody>
          <a:bodyPr anchor="ctr">
            <a:normAutofit/>
          </a:bodyPr>
          <a:lstStyle>
            <a:lvl1pPr>
              <a:defRPr sz="3200" b="1" spc="0"/>
            </a:lvl1pPr>
          </a:lstStyle>
          <a:p>
            <a:r>
              <a:rPr lang="en-US" dirty="0"/>
              <a:t>Click to edit Master title style</a:t>
            </a:r>
          </a:p>
        </p:txBody>
      </p:sp>
    </p:spTree>
    <p:extLst>
      <p:ext uri="{BB962C8B-B14F-4D97-AF65-F5344CB8AC3E}">
        <p14:creationId xmlns:p14="http://schemas.microsoft.com/office/powerpoint/2010/main" val="3416226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7AEDA9-AD12-4ED2-8B98-33D70E99AD1A}" type="datetimeFigureOut">
              <a:rPr lang="it-IT" smtClean="0"/>
              <a:t>11/06/25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393325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7AEDA9-AD12-4ED2-8B98-33D70E99AD1A}" type="datetimeFigureOut">
              <a:rPr lang="it-IT" smtClean="0"/>
              <a:t>11/06/25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1440012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7AEDA9-AD12-4ED2-8B98-33D70E99AD1A}" type="datetimeFigureOut">
              <a:rPr lang="it-IT" smtClean="0"/>
              <a:t>11/06/25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779635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7AEDA9-AD12-4ED2-8B98-33D70E99AD1A}" type="datetimeFigureOut">
              <a:rPr lang="it-IT" smtClean="0"/>
              <a:t>11/06/25</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29550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7AEDA9-AD12-4ED2-8B98-33D70E99AD1A}" type="datetimeFigureOut">
              <a:rPr lang="it-IT" smtClean="0"/>
              <a:t>11/06/25</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2392465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7AEDA9-AD12-4ED2-8B98-33D70E99AD1A}" type="datetimeFigureOut">
              <a:rPr lang="it-IT" smtClean="0"/>
              <a:t>11/06/25</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2592526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7AEDA9-AD12-4ED2-8B98-33D70E99AD1A}" type="datetimeFigureOut">
              <a:rPr lang="it-IT" smtClean="0"/>
              <a:t>11/06/25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2397884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7AEDA9-AD12-4ED2-8B98-33D70E99AD1A}" type="datetimeFigureOut">
              <a:rPr lang="it-IT" smtClean="0"/>
              <a:t>11/06/25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123691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27AEDA9-AD12-4ED2-8B98-33D70E99AD1A}" type="datetimeFigureOut">
              <a:rPr lang="it-IT" smtClean="0"/>
              <a:t>11/06/25</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9189E1-ABDC-46F1-A352-7E9D76200810}" type="slidenum">
              <a:rPr lang="it-IT" smtClean="0"/>
              <a:t>‹#›</a:t>
            </a:fld>
            <a:endParaRPr lang="it-IT"/>
          </a:p>
        </p:txBody>
      </p:sp>
    </p:spTree>
    <p:extLst>
      <p:ext uri="{BB962C8B-B14F-4D97-AF65-F5344CB8AC3E}">
        <p14:creationId xmlns:p14="http://schemas.microsoft.com/office/powerpoint/2010/main" val="58602263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6.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jpg"/></Relationships>
</file>

<file path=ppt/slides/_rels/slide13.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slideLayout" Target="../slideLayouts/slideLayout13.xml"/><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tags" Target="../tags/tag48.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0" Type="http://schemas.openxmlformats.org/officeDocument/2006/relationships/tags" Target="../tags/tag46.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tags" Target="../tags/tag61.xml"/><Relationship Id="rId18" Type="http://schemas.openxmlformats.org/officeDocument/2006/relationships/slideLayout" Target="../slideLayouts/slideLayout13.xml"/><Relationship Id="rId26" Type="http://schemas.openxmlformats.org/officeDocument/2006/relationships/image" Target="../media/image36.png"/><Relationship Id="rId3" Type="http://schemas.openxmlformats.org/officeDocument/2006/relationships/tags" Target="../tags/tag51.xml"/><Relationship Id="rId21" Type="http://schemas.openxmlformats.org/officeDocument/2006/relationships/slide" Target="slide36.xml"/><Relationship Id="rId7" Type="http://schemas.openxmlformats.org/officeDocument/2006/relationships/tags" Target="../tags/tag55.xml"/><Relationship Id="rId12" Type="http://schemas.openxmlformats.org/officeDocument/2006/relationships/tags" Target="../tags/tag60.xml"/><Relationship Id="rId17" Type="http://schemas.openxmlformats.org/officeDocument/2006/relationships/tags" Target="../tags/tag65.xml"/><Relationship Id="rId25" Type="http://schemas.openxmlformats.org/officeDocument/2006/relationships/image" Target="../media/image35.svg"/><Relationship Id="rId2" Type="http://schemas.openxmlformats.org/officeDocument/2006/relationships/tags" Target="../tags/tag50.xml"/><Relationship Id="rId16" Type="http://schemas.openxmlformats.org/officeDocument/2006/relationships/tags" Target="../tags/tag64.xml"/><Relationship Id="rId20" Type="http://schemas.openxmlformats.org/officeDocument/2006/relationships/slide" Target="slide35.xml"/><Relationship Id="rId29" Type="http://schemas.openxmlformats.org/officeDocument/2006/relationships/image" Target="../media/image39.svg"/><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24" Type="http://schemas.openxmlformats.org/officeDocument/2006/relationships/image" Target="../media/image34.png"/><Relationship Id="rId5" Type="http://schemas.openxmlformats.org/officeDocument/2006/relationships/tags" Target="../tags/tag53.xml"/><Relationship Id="rId15" Type="http://schemas.openxmlformats.org/officeDocument/2006/relationships/tags" Target="../tags/tag63.xml"/><Relationship Id="rId23" Type="http://schemas.openxmlformats.org/officeDocument/2006/relationships/image" Target="../media/image33.svg"/><Relationship Id="rId28" Type="http://schemas.openxmlformats.org/officeDocument/2006/relationships/image" Target="../media/image38.png"/><Relationship Id="rId10" Type="http://schemas.openxmlformats.org/officeDocument/2006/relationships/tags" Target="../tags/tag58.xml"/><Relationship Id="rId19" Type="http://schemas.openxmlformats.org/officeDocument/2006/relationships/slide" Target="slide34.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 Id="rId22" Type="http://schemas.openxmlformats.org/officeDocument/2006/relationships/image" Target="../media/image32.png"/><Relationship Id="rId27" Type="http://schemas.openxmlformats.org/officeDocument/2006/relationships/image" Target="../media/image37.svg"/></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slide" Target="slide39.xml"/><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slide" Target="slide3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slideLayout" Target="../slideLayouts/slideLayout13.xml"/><Relationship Id="rId5" Type="http://schemas.openxmlformats.org/officeDocument/2006/relationships/tags" Target="../tags/tag70.xml"/><Relationship Id="rId10" Type="http://schemas.openxmlformats.org/officeDocument/2006/relationships/tags" Target="../tags/tag75.xml"/><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slide" Target="slide37.xml"/></Relationships>
</file>

<file path=ppt/slides/_rels/slide19.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slideLayout" Target="../slideLayouts/slideLayout13.xml"/><Relationship Id="rId3" Type="http://schemas.openxmlformats.org/officeDocument/2006/relationships/tags" Target="../tags/tag78.xml"/><Relationship Id="rId7" Type="http://schemas.openxmlformats.org/officeDocument/2006/relationships/tags" Target="../tags/tag82.xml"/><Relationship Id="rId12" Type="http://schemas.openxmlformats.org/officeDocument/2006/relationships/tags" Target="../tags/tag87.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tags" Target="../tags/tag86.xml"/><Relationship Id="rId5" Type="http://schemas.openxmlformats.org/officeDocument/2006/relationships/tags" Target="../tags/tag80.xml"/><Relationship Id="rId10" Type="http://schemas.openxmlformats.org/officeDocument/2006/relationships/tags" Target="../tags/tag85.xml"/><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Layout" Target="../slideLayouts/slideLayout1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2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 Id="rId5" Type="http://schemas.openxmlformats.org/officeDocument/2006/relationships/slide" Target="slide26.xml"/><Relationship Id="rId4"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 Id="rId5" Type="http://schemas.openxmlformats.org/officeDocument/2006/relationships/image" Target="../media/image43.png"/><Relationship Id="rId4"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slideLayout" Target="../slideLayouts/slideLayout13.xml"/><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tags" Target="../tags/tag105.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5" Type="http://schemas.openxmlformats.org/officeDocument/2006/relationships/tags" Target="../tags/tag98.xml"/><Relationship Id="rId10" Type="http://schemas.openxmlformats.org/officeDocument/2006/relationships/tags" Target="../tags/tag103.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tags" Target="../tags/tag9.xml"/><Relationship Id="rId7" Type="http://schemas.openxmlformats.org/officeDocument/2006/relationships/image" Target="../media/image3.png"/><Relationship Id="rId2" Type="http://schemas.openxmlformats.org/officeDocument/2006/relationships/tags" Target="../tags/tag8.xml"/><Relationship Id="rId1" Type="http://schemas.openxmlformats.org/officeDocument/2006/relationships/tags" Target="../tags/tag7.xml"/><Relationship Id="rId6" Type="http://schemas.microsoft.com/office/2007/relationships/hdphoto" Target="../media/hdphoto2.wdp"/><Relationship Id="rId5" Type="http://schemas.openxmlformats.org/officeDocument/2006/relationships/image" Target="../media/image2.png"/><Relationship Id="rId4"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13" Type="http://schemas.microsoft.com/office/2007/relationships/hdphoto" Target="../media/hdphoto10.wdp"/><Relationship Id="rId18" Type="http://schemas.openxmlformats.org/officeDocument/2006/relationships/image" Target="../media/image60.png"/><Relationship Id="rId3" Type="http://schemas.microsoft.com/office/2007/relationships/hdphoto" Target="../media/hdphoto5.wdp"/><Relationship Id="rId21" Type="http://schemas.microsoft.com/office/2007/relationships/hdphoto" Target="../media/hdphoto14.wdp"/><Relationship Id="rId7" Type="http://schemas.microsoft.com/office/2007/relationships/hdphoto" Target="../media/hdphoto7.wdp"/><Relationship Id="rId12" Type="http://schemas.openxmlformats.org/officeDocument/2006/relationships/image" Target="../media/image57.png"/><Relationship Id="rId17" Type="http://schemas.microsoft.com/office/2007/relationships/hdphoto" Target="../media/hdphoto12.wdp"/><Relationship Id="rId2" Type="http://schemas.openxmlformats.org/officeDocument/2006/relationships/image" Target="../media/image52.png"/><Relationship Id="rId16" Type="http://schemas.openxmlformats.org/officeDocument/2006/relationships/image" Target="../media/image59.png"/><Relationship Id="rId20" Type="http://schemas.openxmlformats.org/officeDocument/2006/relationships/image" Target="../media/image61.png"/><Relationship Id="rId1" Type="http://schemas.openxmlformats.org/officeDocument/2006/relationships/slideLayout" Target="../slideLayouts/slideLayout13.xml"/><Relationship Id="rId6" Type="http://schemas.openxmlformats.org/officeDocument/2006/relationships/image" Target="../media/image54.png"/><Relationship Id="rId11" Type="http://schemas.microsoft.com/office/2007/relationships/hdphoto" Target="../media/hdphoto9.wdp"/><Relationship Id="rId5" Type="http://schemas.microsoft.com/office/2007/relationships/hdphoto" Target="../media/hdphoto6.wdp"/><Relationship Id="rId15" Type="http://schemas.microsoft.com/office/2007/relationships/hdphoto" Target="../media/hdphoto11.wdp"/><Relationship Id="rId10" Type="http://schemas.openxmlformats.org/officeDocument/2006/relationships/image" Target="../media/image56.png"/><Relationship Id="rId19" Type="http://schemas.microsoft.com/office/2007/relationships/hdphoto" Target="../media/hdphoto13.wdp"/><Relationship Id="rId4" Type="http://schemas.openxmlformats.org/officeDocument/2006/relationships/image" Target="../media/image53.png"/><Relationship Id="rId9" Type="http://schemas.microsoft.com/office/2007/relationships/hdphoto" Target="../media/hdphoto8.wdp"/><Relationship Id="rId1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62.jpg"/><Relationship Id="rId5" Type="http://schemas.openxmlformats.org/officeDocument/2006/relationships/slide" Target="slide15.xml"/><Relationship Id="rId4"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tags" Target="../tags/tag111.xml"/><Relationship Id="rId7" Type="http://schemas.openxmlformats.org/officeDocument/2006/relationships/image" Target="../media/image64.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63.jpg"/><Relationship Id="rId5" Type="http://schemas.openxmlformats.org/officeDocument/2006/relationships/slide" Target="slide15.xml"/><Relationship Id="rId4"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tags" Target="../tags/tag114.xml"/><Relationship Id="rId7" Type="http://schemas.openxmlformats.org/officeDocument/2006/relationships/image" Target="../media/image66.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65.jpg"/><Relationship Id="rId5" Type="http://schemas.openxmlformats.org/officeDocument/2006/relationships/slide" Target="slide15.xml"/><Relationship Id="rId4"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67.png"/><Relationship Id="rId5" Type="http://schemas.openxmlformats.org/officeDocument/2006/relationships/slide" Target="slide18.xml"/><Relationship Id="rId4"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68.png"/><Relationship Id="rId5" Type="http://schemas.openxmlformats.org/officeDocument/2006/relationships/slide" Target="slide18.xml"/><Relationship Id="rId4"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5" Type="http://schemas.openxmlformats.org/officeDocument/2006/relationships/slide" Target="slide18.xml"/><Relationship Id="rId4"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slideLayout" Target="../slideLayouts/slideLayout13.xml"/><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tags" Target="../tags/tag2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5" Type="http://schemas.openxmlformats.org/officeDocument/2006/relationships/tags" Target="../tags/tag14.xml"/><Relationship Id="rId10" Type="http://schemas.openxmlformats.org/officeDocument/2006/relationships/tags" Target="../tags/tag19.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slideLayout" Target="../slideLayouts/slideLayout13.xml"/><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tags" Target="../tags/tag33.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5" Type="http://schemas.openxmlformats.org/officeDocument/2006/relationships/tags" Target="../tags/tag26.xml"/><Relationship Id="rId10" Type="http://schemas.openxmlformats.org/officeDocument/2006/relationships/tags" Target="../tags/tag31.xml"/><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E996BF-886D-E48C-F073-4E94C2530CAD}"/>
              </a:ext>
            </a:extLst>
          </p:cNvPr>
          <p:cNvSpPr/>
          <p:nvPr/>
        </p:nvSpPr>
        <p:spPr>
          <a:xfrm>
            <a:off x="6096000" y="1268413"/>
            <a:ext cx="4644000" cy="4644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sp>
        <p:nvSpPr>
          <p:cNvPr id="5" name="Title 1">
            <a:extLst>
              <a:ext uri="{FF2B5EF4-FFF2-40B4-BE49-F238E27FC236}">
                <a16:creationId xmlns:a16="http://schemas.microsoft.com/office/drawing/2014/main" id="{40C00CC1-3AF6-64E3-4A2D-6B1140870F24}"/>
              </a:ext>
            </a:extLst>
          </p:cNvPr>
          <p:cNvSpPr>
            <a:spLocks noGrp="1"/>
          </p:cNvSpPr>
          <p:nvPr>
            <p:ph type="title"/>
          </p:nvPr>
        </p:nvSpPr>
        <p:spPr>
          <a:xfrm>
            <a:off x="1115026" y="1289929"/>
            <a:ext cx="3681270" cy="1484555"/>
          </a:xfrm>
        </p:spPr>
        <p:txBody>
          <a:bodyPr>
            <a:noAutofit/>
          </a:bodyPr>
          <a:lstStyle/>
          <a:p>
            <a:r>
              <a:rPr lang="it-IT" sz="6600" b="1" noProof="0" dirty="0" err="1">
                <a:solidFill>
                  <a:schemeClr val="tx2"/>
                </a:solidFill>
                <a:latin typeface="+mn-lt"/>
                <a:ea typeface="微软雅黑" panose="020B0503020204020204" pitchFamily="34" charset="-122"/>
                <a:cs typeface="+mn-ea"/>
                <a:sym typeface="+mn-lt"/>
              </a:rPr>
              <a:t>Leaf</a:t>
            </a:r>
            <a:r>
              <a:rPr lang="it-IT" sz="6600" b="1" noProof="0">
                <a:solidFill>
                  <a:schemeClr val="tx2"/>
                </a:solidFill>
                <a:latin typeface="+mn-lt"/>
                <a:ea typeface="微软雅黑" panose="020B0503020204020204" pitchFamily="34" charset="-122"/>
                <a:cs typeface="+mn-ea"/>
                <a:sym typeface="+mn-lt"/>
              </a:rPr>
              <a:t>-ID</a:t>
            </a:r>
            <a:br>
              <a:rPr lang="it-IT" sz="5400" b="1" noProof="0">
                <a:solidFill>
                  <a:schemeClr val="tx2"/>
                </a:solidFill>
                <a:latin typeface="+mn-lt"/>
                <a:ea typeface="微软雅黑" panose="020B0503020204020204" pitchFamily="34" charset="-122"/>
                <a:cs typeface="+mn-ea"/>
                <a:sym typeface="+mn-lt"/>
              </a:rPr>
            </a:br>
            <a:endParaRPr lang="it-IT" sz="5400" b="1" noProof="0">
              <a:solidFill>
                <a:schemeClr val="tx2"/>
              </a:solidFill>
              <a:latin typeface="+mn-lt"/>
              <a:ea typeface="微软雅黑" panose="020B0503020204020204" pitchFamily="34" charset="-122"/>
              <a:cs typeface="+mn-ea"/>
              <a:sym typeface="+mn-lt"/>
            </a:endParaRPr>
          </a:p>
        </p:txBody>
      </p:sp>
      <p:sp>
        <p:nvSpPr>
          <p:cNvPr id="6" name="Text Placeholder 3">
            <a:extLst>
              <a:ext uri="{FF2B5EF4-FFF2-40B4-BE49-F238E27FC236}">
                <a16:creationId xmlns:a16="http://schemas.microsoft.com/office/drawing/2014/main" id="{08DA2732-B569-F573-3381-48E06720A2E2}"/>
              </a:ext>
            </a:extLst>
          </p:cNvPr>
          <p:cNvSpPr>
            <a:spLocks noGrp="1"/>
          </p:cNvSpPr>
          <p:nvPr>
            <p:ph type="body" sz="quarter" idx="11"/>
          </p:nvPr>
        </p:nvSpPr>
        <p:spPr>
          <a:xfrm>
            <a:off x="1115026" y="2073892"/>
            <a:ext cx="3807849" cy="614531"/>
          </a:xfrm>
        </p:spPr>
        <p:txBody>
          <a:bodyPr>
            <a:normAutofit lnSpcReduction="10000"/>
          </a:bodyPr>
          <a:lstStyle/>
          <a:p>
            <a:pPr>
              <a:lnSpc>
                <a:spcPct val="100000"/>
              </a:lnSpc>
            </a:pPr>
            <a:r>
              <a:rPr lang="it-IT" sz="1800" b="1" spc="0" noProof="0">
                <a:solidFill>
                  <a:schemeClr val="tx2">
                    <a:lumMod val="60000"/>
                    <a:lumOff val="40000"/>
                  </a:schemeClr>
                </a:solidFill>
                <a:latin typeface="+mn-lt"/>
                <a:ea typeface="微软雅黑" panose="020B0503020204020204" pitchFamily="34" charset="-122"/>
                <a:cs typeface="+mn-ea"/>
                <a:sym typeface="+mn-lt"/>
              </a:rPr>
              <a:t>Un Progetto di Teodori Alessandro e Rossi Andrea</a:t>
            </a:r>
          </a:p>
        </p:txBody>
      </p:sp>
      <p:sp>
        <p:nvSpPr>
          <p:cNvPr id="2" name="Picture Placeholder 2">
            <a:extLst>
              <a:ext uri="{FF2B5EF4-FFF2-40B4-BE49-F238E27FC236}">
                <a16:creationId xmlns:a16="http://schemas.microsoft.com/office/drawing/2014/main" id="{73D00427-8CDC-2462-7676-68934B6F5CFA}"/>
              </a:ext>
            </a:extLst>
          </p:cNvPr>
          <p:cNvSpPr txBox="1">
            <a:spLocks/>
          </p:cNvSpPr>
          <p:nvPr/>
        </p:nvSpPr>
        <p:spPr>
          <a:xfrm>
            <a:off x="6096000" y="1289929"/>
            <a:ext cx="4644000" cy="4644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noProof="0"/>
          </a:p>
        </p:txBody>
      </p:sp>
      <p:pic>
        <p:nvPicPr>
          <p:cNvPr id="10" name="Picture 9" descr="A close-up of several different types of leaves&#10;&#10;AI-generated content may be incorrect.">
            <a:extLst>
              <a:ext uri="{FF2B5EF4-FFF2-40B4-BE49-F238E27FC236}">
                <a16:creationId xmlns:a16="http://schemas.microsoft.com/office/drawing/2014/main" id="{51B27686-ECA9-22A2-227A-47498E8FDAF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8122" r="81878">
                        <a14:foregroundMark x1="26538" y1="49183" x2="26538" y2="49183"/>
                        <a14:foregroundMark x1="37615" y1="50432" x2="37615" y2="50432"/>
                        <a14:foregroundMark x1="58308" y1="47454" x2="58308" y2="47454"/>
                        <a14:foregroundMark x1="67231" y1="47262" x2="67231" y2="47262"/>
                        <a14:foregroundMark x1="58308" y1="51489" x2="58308" y2="51489"/>
                      </a14:backgroundRemoval>
                    </a14:imgEffect>
                  </a14:imgLayer>
                </a14:imgProps>
              </a:ext>
              <a:ext uri="{28A0092B-C50C-407E-A947-70E740481C1C}">
                <a14:useLocalDpi xmlns:a14="http://schemas.microsoft.com/office/drawing/2010/main" val="0"/>
              </a:ext>
            </a:extLst>
          </a:blip>
          <a:srcRect l="10153" r="10153"/>
          <a:stretch>
            <a:fillRect/>
          </a:stretch>
        </p:blipFill>
        <p:spPr>
          <a:xfrm>
            <a:off x="6096000" y="1281037"/>
            <a:ext cx="4644000" cy="4661784"/>
          </a:xfrm>
          <a:prstGeom prst="rect">
            <a:avLst/>
          </a:prstGeom>
        </p:spPr>
      </p:pic>
    </p:spTree>
    <p:extLst>
      <p:ext uri="{BB962C8B-B14F-4D97-AF65-F5344CB8AC3E}">
        <p14:creationId xmlns:p14="http://schemas.microsoft.com/office/powerpoint/2010/main" val="86773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83E792-1372-2027-273F-37B56BD636E3}"/>
              </a:ext>
            </a:extLst>
          </p:cNvPr>
          <p:cNvSpPr>
            <a:spLocks noGrp="1"/>
          </p:cNvSpPr>
          <p:nvPr>
            <p:ph type="title"/>
          </p:nvPr>
        </p:nvSpPr>
        <p:spPr>
          <a:xfrm>
            <a:off x="579575" y="860557"/>
            <a:ext cx="10800000" cy="720000"/>
          </a:xfrm>
        </p:spPr>
        <p:txBody>
          <a:bodyPr anchor="ctr">
            <a:normAutofit/>
          </a:bodyPr>
          <a:lstStyle/>
          <a:p>
            <a:r>
              <a:rPr lang="it-IT" sz="4400" noProof="0" dirty="0" err="1">
                <a:solidFill>
                  <a:schemeClr val="tx2"/>
                </a:solidFill>
                <a:latin typeface="+mn-lt"/>
                <a:ea typeface="微软雅黑" panose="020B0503020204020204" pitchFamily="34" charset="-122"/>
                <a:cs typeface="+mn-ea"/>
                <a:sym typeface="+mn-lt"/>
              </a:rPr>
              <a:t>Region</a:t>
            </a:r>
            <a:r>
              <a:rPr lang="it-IT" sz="4400" dirty="0">
                <a:solidFill>
                  <a:schemeClr val="tx2"/>
                </a:solidFill>
                <a:latin typeface="+mn-lt"/>
                <a:ea typeface="微软雅黑" panose="020B0503020204020204" pitchFamily="34" charset="-122"/>
                <a:cs typeface="+mn-ea"/>
                <a:sym typeface="+mn-lt"/>
              </a:rPr>
              <a:t>-</a:t>
            </a:r>
            <a:r>
              <a:rPr lang="it-IT" sz="4400" noProof="0" dirty="0" err="1">
                <a:solidFill>
                  <a:schemeClr val="tx2"/>
                </a:solidFill>
                <a:latin typeface="+mn-lt"/>
                <a:ea typeface="微软雅黑" panose="020B0503020204020204" pitchFamily="34" charset="-122"/>
                <a:cs typeface="+mn-ea"/>
                <a:sym typeface="+mn-lt"/>
              </a:rPr>
              <a:t>Growing</a:t>
            </a:r>
            <a:r>
              <a:rPr lang="it-IT" sz="4400" noProof="0" dirty="0">
                <a:solidFill>
                  <a:schemeClr val="tx2"/>
                </a:solidFill>
                <a:latin typeface="+mn-lt"/>
                <a:ea typeface="微软雅黑" panose="020B0503020204020204" pitchFamily="34" charset="-122"/>
                <a:cs typeface="+mn-ea"/>
                <a:sym typeface="+mn-lt"/>
              </a:rPr>
              <a:t> con LAB</a:t>
            </a:r>
          </a:p>
        </p:txBody>
      </p:sp>
      <p:sp>
        <p:nvSpPr>
          <p:cNvPr id="5" name="矩形 3">
            <a:extLst>
              <a:ext uri="{FF2B5EF4-FFF2-40B4-BE49-F238E27FC236}">
                <a16:creationId xmlns:a16="http://schemas.microsoft.com/office/drawing/2014/main" id="{566AE86E-96BB-6C35-6031-5B2CE0AFE100}"/>
              </a:ext>
            </a:extLst>
          </p:cNvPr>
          <p:cNvSpPr/>
          <p:nvPr>
            <p:custDataLst>
              <p:tags r:id="rId1"/>
            </p:custDataLst>
          </p:nvPr>
        </p:nvSpPr>
        <p:spPr>
          <a:xfrm>
            <a:off x="5340114" y="2118779"/>
            <a:ext cx="6851886" cy="23258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it-IT" noProof="0">
              <a:ea typeface="微软雅黑" panose="020B0503020204020204" pitchFamily="34" charset="-122"/>
              <a:cs typeface="+mn-ea"/>
              <a:sym typeface="+mn-lt"/>
            </a:endParaRPr>
          </a:p>
        </p:txBody>
      </p:sp>
      <p:grpSp>
        <p:nvGrpSpPr>
          <p:cNvPr id="11" name="Group 10">
            <a:extLst>
              <a:ext uri="{FF2B5EF4-FFF2-40B4-BE49-F238E27FC236}">
                <a16:creationId xmlns:a16="http://schemas.microsoft.com/office/drawing/2014/main" id="{1F741E0C-7834-F17D-14EC-D9A1E6BBA088}"/>
              </a:ext>
            </a:extLst>
          </p:cNvPr>
          <p:cNvGrpSpPr/>
          <p:nvPr/>
        </p:nvGrpSpPr>
        <p:grpSpPr>
          <a:xfrm>
            <a:off x="5560542" y="2145493"/>
            <a:ext cx="6631458" cy="2089116"/>
            <a:chOff x="6015436" y="2414631"/>
            <a:chExt cx="5688764" cy="1636096"/>
          </a:xfrm>
        </p:grpSpPr>
        <p:sp>
          <p:nvSpPr>
            <p:cNvPr id="7" name="正文">
              <a:extLst>
                <a:ext uri="{FF2B5EF4-FFF2-40B4-BE49-F238E27FC236}">
                  <a16:creationId xmlns:a16="http://schemas.microsoft.com/office/drawing/2014/main" id="{34798DF5-1FA0-918F-650E-5967EB4D83BE}"/>
                </a:ext>
              </a:extLst>
            </p:cNvPr>
            <p:cNvSpPr txBox="1"/>
            <p:nvPr>
              <p:custDataLst>
                <p:tags r:id="rId2"/>
              </p:custDataLst>
            </p:nvPr>
          </p:nvSpPr>
          <p:spPr>
            <a:xfrm>
              <a:off x="6015436" y="3292742"/>
              <a:ext cx="5451282" cy="757985"/>
            </a:xfrm>
            <a:prstGeom prst="rect">
              <a:avLst/>
            </a:prstGeom>
            <a:noFill/>
          </p:spPr>
          <p:txBody>
            <a:bodyPr wrap="square" lIns="0" tIns="0" rIns="0" bIns="0" rtlCol="0" anchor="t" anchorCtr="0">
              <a:noAutofit/>
            </a:bodyPr>
            <a:lstStyle/>
            <a:p>
              <a:pPr indent="0" algn="l" fontAlgn="auto">
                <a:lnSpc>
                  <a:spcPct val="120000"/>
                </a:lnSpc>
                <a:buNone/>
              </a:pPr>
              <a:r>
                <a:rPr lang="it-IT" sz="1600" noProof="0" dirty="0">
                  <a:solidFill>
                    <a:schemeClr val="bg1"/>
                  </a:solidFill>
                  <a:ea typeface="微软雅黑" panose="020B0503020204020204" pitchFamily="34" charset="-122"/>
                  <a:cs typeface="+mn-ea"/>
                  <a:sym typeface="+mn-lt"/>
                </a:rPr>
                <a:t>Il programma che abbiamo implementato converte una immagine fornita in spazio colore LAB. In congiunzione con un algoritmo di </a:t>
              </a:r>
              <a:r>
                <a:rPr lang="it-IT" sz="1600" noProof="0" dirty="0" err="1">
                  <a:solidFill>
                    <a:schemeClr val="bg1"/>
                  </a:solidFill>
                  <a:ea typeface="微软雅黑" panose="020B0503020204020204" pitchFamily="34" charset="-122"/>
                  <a:cs typeface="+mn-ea"/>
                  <a:sym typeface="+mn-lt"/>
                </a:rPr>
                <a:t>region-growing</a:t>
              </a:r>
              <a:r>
                <a:rPr lang="it-IT" sz="1600" noProof="0" dirty="0">
                  <a:solidFill>
                    <a:schemeClr val="bg1"/>
                  </a:solidFill>
                  <a:ea typeface="微软雅黑" panose="020B0503020204020204" pitchFamily="34" charset="-122"/>
                  <a:cs typeface="+mn-ea"/>
                  <a:sym typeface="+mn-lt"/>
                </a:rPr>
                <a:t> possiamo discriminare i vari pixel tra sfondo e oggetti.</a:t>
              </a:r>
            </a:p>
          </p:txBody>
        </p:sp>
        <p:sp>
          <p:nvSpPr>
            <p:cNvPr id="8" name="标题">
              <a:extLst>
                <a:ext uri="{FF2B5EF4-FFF2-40B4-BE49-F238E27FC236}">
                  <a16:creationId xmlns:a16="http://schemas.microsoft.com/office/drawing/2014/main" id="{C36C695D-73C2-C79D-2207-51A9A597A282}"/>
                </a:ext>
              </a:extLst>
            </p:cNvPr>
            <p:cNvSpPr txBox="1"/>
            <p:nvPr>
              <p:custDataLst>
                <p:tags r:id="rId3"/>
              </p:custDataLst>
            </p:nvPr>
          </p:nvSpPr>
          <p:spPr>
            <a:xfrm>
              <a:off x="6015436" y="2414631"/>
              <a:ext cx="5688764" cy="805814"/>
            </a:xfrm>
            <a:prstGeom prst="rect">
              <a:avLst/>
            </a:prstGeom>
            <a:noFill/>
          </p:spPr>
          <p:txBody>
            <a:bodyPr wrap="square" lIns="0" tIns="0" rIns="0" bIns="0" rtlCol="0" anchor="b">
              <a:noAutofit/>
            </a:bodyPr>
            <a:lstStyle/>
            <a:p>
              <a:pPr>
                <a:lnSpc>
                  <a:spcPct val="120000"/>
                </a:lnSpc>
              </a:pPr>
              <a:r>
                <a:rPr lang="it-IT" sz="2400" b="1" noProof="0">
                  <a:solidFill>
                    <a:schemeClr val="bg1"/>
                  </a:solidFill>
                  <a:ea typeface="微软雅黑" panose="020B0503020204020204" pitchFamily="34" charset="-122"/>
                  <a:cs typeface="+mn-ea"/>
                  <a:sym typeface="+mn-lt"/>
                </a:rPr>
                <a:t>Come abbiamo implementato la segmentazione degli oggetti?</a:t>
              </a:r>
            </a:p>
          </p:txBody>
        </p:sp>
      </p:grpSp>
      <p:sp>
        <p:nvSpPr>
          <p:cNvPr id="12" name="TextBox 11">
            <a:extLst>
              <a:ext uri="{FF2B5EF4-FFF2-40B4-BE49-F238E27FC236}">
                <a16:creationId xmlns:a16="http://schemas.microsoft.com/office/drawing/2014/main" id="{D2B77B35-B393-10CB-B289-82C1902310EB}"/>
              </a:ext>
            </a:extLst>
          </p:cNvPr>
          <p:cNvSpPr txBox="1"/>
          <p:nvPr/>
        </p:nvSpPr>
        <p:spPr>
          <a:xfrm>
            <a:off x="604927" y="4923320"/>
            <a:ext cx="2504668" cy="1446550"/>
          </a:xfrm>
          <a:prstGeom prst="rect">
            <a:avLst/>
          </a:prstGeom>
          <a:noFill/>
        </p:spPr>
        <p:txBody>
          <a:bodyPr wrap="square">
            <a:spAutoFit/>
          </a:bodyPr>
          <a:lstStyle/>
          <a:p>
            <a:pPr fontAlgn="auto">
              <a:spcAft>
                <a:spcPts val="1200"/>
              </a:spcAft>
            </a:pPr>
            <a:r>
              <a:rPr lang="it-IT" sz="1800" b="1" noProof="0">
                <a:solidFill>
                  <a:schemeClr val="tx2"/>
                </a:solidFill>
                <a:ea typeface="微软雅黑" panose="020B0503020204020204" pitchFamily="34" charset="-122"/>
                <a:cs typeface="+mn-ea"/>
                <a:sym typeface="+mn-lt"/>
              </a:rPr>
              <a:t>1. </a:t>
            </a:r>
            <a:r>
              <a:rPr lang="it-IT" b="1" noProof="0">
                <a:solidFill>
                  <a:schemeClr val="tx2"/>
                </a:solidFill>
                <a:ea typeface="微软雅黑" panose="020B0503020204020204" pitchFamily="34" charset="-122"/>
                <a:cs typeface="+mn-ea"/>
                <a:sym typeface="+mn-lt"/>
              </a:rPr>
              <a:t>Come mai proprio LAB?</a:t>
            </a:r>
          </a:p>
          <a:p>
            <a:pPr fontAlgn="auto"/>
            <a:r>
              <a:rPr lang="it-IT" sz="1400" noProof="0">
                <a:solidFill>
                  <a:schemeClr val="tx2">
                    <a:lumMod val="60000"/>
                    <a:lumOff val="40000"/>
                  </a:schemeClr>
                </a:solidFill>
                <a:ea typeface="微软雅黑" panose="020B0503020204020204" pitchFamily="34" charset="-122"/>
                <a:cs typeface="+mn-ea"/>
                <a:sym typeface="+mn-lt"/>
              </a:rPr>
              <a:t>È lo spazio colore più adatto per confrontare le differenze percepite visivamente. </a:t>
            </a:r>
          </a:p>
        </p:txBody>
      </p:sp>
      <p:sp>
        <p:nvSpPr>
          <p:cNvPr id="13" name="TextBox 12">
            <a:extLst>
              <a:ext uri="{FF2B5EF4-FFF2-40B4-BE49-F238E27FC236}">
                <a16:creationId xmlns:a16="http://schemas.microsoft.com/office/drawing/2014/main" id="{2427A845-19F5-BCCB-474E-E390C3AE2F70}"/>
              </a:ext>
            </a:extLst>
          </p:cNvPr>
          <p:cNvSpPr txBox="1"/>
          <p:nvPr/>
        </p:nvSpPr>
        <p:spPr>
          <a:xfrm>
            <a:off x="3625990" y="4923320"/>
            <a:ext cx="3869104" cy="1600438"/>
          </a:xfrm>
          <a:prstGeom prst="rect">
            <a:avLst/>
          </a:prstGeom>
          <a:noFill/>
        </p:spPr>
        <p:txBody>
          <a:bodyPr wrap="square">
            <a:spAutoFit/>
          </a:bodyPr>
          <a:lstStyle/>
          <a:p>
            <a:pPr fontAlgn="auto">
              <a:spcAft>
                <a:spcPts val="1200"/>
              </a:spcAft>
            </a:pPr>
            <a:r>
              <a:rPr lang="it-IT" sz="1800" b="1" noProof="0">
                <a:solidFill>
                  <a:schemeClr val="tx2"/>
                </a:solidFill>
                <a:ea typeface="微软雅黑" panose="020B0503020204020204" pitchFamily="34" charset="-122"/>
                <a:cs typeface="+mn-ea"/>
                <a:sym typeface="+mn-lt"/>
              </a:rPr>
              <a:t>2. </a:t>
            </a:r>
            <a:r>
              <a:rPr lang="it-IT" b="1" noProof="0">
                <a:solidFill>
                  <a:schemeClr val="tx2"/>
                </a:solidFill>
                <a:ea typeface="微软雅黑" panose="020B0503020204020204" pitchFamily="34" charset="-122"/>
                <a:cs typeface="+mn-ea"/>
                <a:sym typeface="+mn-lt"/>
              </a:rPr>
              <a:t>Come discrimina l’algoritmo?</a:t>
            </a:r>
            <a:endParaRPr lang="it-IT" sz="1800" b="1" noProof="0">
              <a:solidFill>
                <a:schemeClr val="tx2"/>
              </a:solidFill>
              <a:ea typeface="微软雅黑" panose="020B0503020204020204" pitchFamily="34" charset="-122"/>
              <a:cs typeface="+mn-ea"/>
              <a:sym typeface="+mn-lt"/>
            </a:endParaRPr>
          </a:p>
          <a:p>
            <a:pPr fontAlgn="auto"/>
            <a:r>
              <a:rPr lang="it-IT" sz="1400" noProof="0">
                <a:solidFill>
                  <a:schemeClr val="tx2">
                    <a:lumMod val="60000"/>
                    <a:lumOff val="40000"/>
                  </a:schemeClr>
                </a:solidFill>
                <a:ea typeface="微软雅黑" panose="020B0503020204020204" pitchFamily="34" charset="-122"/>
                <a:cs typeface="+mn-ea"/>
                <a:sym typeface="+mn-lt"/>
              </a:rPr>
              <a:t>Il metodo </a:t>
            </a:r>
            <a:r>
              <a:rPr lang="it-IT" sz="1400" noProof="0" err="1">
                <a:solidFill>
                  <a:schemeClr val="tx2">
                    <a:lumMod val="60000"/>
                    <a:lumOff val="40000"/>
                  </a:schemeClr>
                </a:solidFill>
                <a:ea typeface="微软雅黑" panose="020B0503020204020204" pitchFamily="34" charset="-122"/>
                <a:cs typeface="+mn-ea"/>
                <a:sym typeface="+mn-lt"/>
              </a:rPr>
              <a:t>region-growing</a:t>
            </a:r>
            <a:r>
              <a:rPr lang="it-IT" sz="1400" noProof="0">
                <a:solidFill>
                  <a:schemeClr val="tx2">
                    <a:lumMod val="60000"/>
                    <a:lumOff val="40000"/>
                  </a:schemeClr>
                </a:solidFill>
                <a:ea typeface="微软雅黑" panose="020B0503020204020204" pitchFamily="34" charset="-122"/>
                <a:cs typeface="+mn-ea"/>
                <a:sym typeface="+mn-lt"/>
              </a:rPr>
              <a:t> che abbiamo implementato calcola la distanza nel colore LAB rispetto al seme con un peso di 0.5 su L.</a:t>
            </a:r>
          </a:p>
          <a:p>
            <a:pPr fontAlgn="auto"/>
            <a:r>
              <a:rPr lang="it-IT" sz="1400" noProof="0">
                <a:solidFill>
                  <a:schemeClr val="tx2">
                    <a:lumMod val="60000"/>
                    <a:lumOff val="40000"/>
                  </a:schemeClr>
                </a:solidFill>
                <a:ea typeface="微软雅黑" panose="020B0503020204020204" pitchFamily="34" charset="-122"/>
                <a:cs typeface="+mn-ea"/>
                <a:sym typeface="+mn-lt"/>
              </a:rPr>
              <a:t>Se la distanza è inferiore alla soglia(settata a 21), il pixel viene aggiunto al background. </a:t>
            </a:r>
          </a:p>
        </p:txBody>
      </p:sp>
      <p:sp>
        <p:nvSpPr>
          <p:cNvPr id="6" name="TextBox 12">
            <a:extLst>
              <a:ext uri="{FF2B5EF4-FFF2-40B4-BE49-F238E27FC236}">
                <a16:creationId xmlns:a16="http://schemas.microsoft.com/office/drawing/2014/main" id="{09D08E42-0BC8-36EB-ED53-54AAC6AD4382}"/>
              </a:ext>
            </a:extLst>
          </p:cNvPr>
          <p:cNvSpPr txBox="1"/>
          <p:nvPr/>
        </p:nvSpPr>
        <p:spPr>
          <a:xfrm>
            <a:off x="8011489" y="4923320"/>
            <a:ext cx="3575584" cy="1384995"/>
          </a:xfrm>
          <a:prstGeom prst="rect">
            <a:avLst/>
          </a:prstGeom>
          <a:noFill/>
        </p:spPr>
        <p:txBody>
          <a:bodyPr wrap="square">
            <a:spAutoFit/>
          </a:bodyPr>
          <a:lstStyle/>
          <a:p>
            <a:pPr fontAlgn="auto">
              <a:spcAft>
                <a:spcPts val="1200"/>
              </a:spcAft>
            </a:pPr>
            <a:r>
              <a:rPr lang="it-IT" sz="1800" b="1" noProof="0" dirty="0">
                <a:solidFill>
                  <a:schemeClr val="tx2"/>
                </a:solidFill>
                <a:ea typeface="微软雅黑" panose="020B0503020204020204" pitchFamily="34" charset="-122"/>
                <a:cs typeface="+mn-ea"/>
                <a:sym typeface="+mn-lt"/>
              </a:rPr>
              <a:t>3.  Perché dare meno peso a L?</a:t>
            </a:r>
          </a:p>
          <a:p>
            <a:pPr fontAlgn="auto"/>
            <a:r>
              <a:rPr lang="it-IT" sz="1400" noProof="0" dirty="0">
                <a:solidFill>
                  <a:schemeClr val="tx2">
                    <a:lumMod val="60000"/>
                    <a:lumOff val="40000"/>
                  </a:schemeClr>
                </a:solidFill>
                <a:ea typeface="微软雅黑" panose="020B0503020204020204" pitchFamily="34" charset="-122"/>
                <a:cs typeface="+mn-ea"/>
                <a:sym typeface="+mn-lt"/>
              </a:rPr>
              <a:t>Testando abbiamo notato che gli oggetti con tinte più scure venivano incluse nello sfondo. Per evitare ciò abbiamo voluto ridurre il peso di L</a:t>
            </a:r>
          </a:p>
        </p:txBody>
      </p:sp>
      <p:pic>
        <p:nvPicPr>
          <p:cNvPr id="15" name="Immagine 14" descr="Immagine che contiene schizzo, nero, bianco e nero, silhouette&#10;&#10;Il contenuto generato dall'IA potrebbe non essere corretto.">
            <a:extLst>
              <a:ext uri="{FF2B5EF4-FFF2-40B4-BE49-F238E27FC236}">
                <a16:creationId xmlns:a16="http://schemas.microsoft.com/office/drawing/2014/main" id="{A25EF48D-E1A5-9D43-98B4-445B1B1020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8767" y="2297807"/>
            <a:ext cx="1973686" cy="1683925"/>
          </a:xfrm>
          <a:prstGeom prst="rect">
            <a:avLst/>
          </a:prstGeom>
        </p:spPr>
      </p:pic>
      <p:pic>
        <p:nvPicPr>
          <p:cNvPr id="17" name="Immagine 16" descr="Immagine che contiene erba, verde, verdura, pianta&#10;&#10;Il contenuto generato dall'IA potrebbe non essere corretto.">
            <a:extLst>
              <a:ext uri="{FF2B5EF4-FFF2-40B4-BE49-F238E27FC236}">
                <a16:creationId xmlns:a16="http://schemas.microsoft.com/office/drawing/2014/main" id="{DDCB496D-B835-8C37-9EDF-C0BD3E810F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141" y="2297807"/>
            <a:ext cx="2095037" cy="1677641"/>
          </a:xfrm>
          <a:prstGeom prst="rect">
            <a:avLst/>
          </a:prstGeom>
        </p:spPr>
      </p:pic>
    </p:spTree>
    <p:extLst>
      <p:ext uri="{BB962C8B-B14F-4D97-AF65-F5344CB8AC3E}">
        <p14:creationId xmlns:p14="http://schemas.microsoft.com/office/powerpoint/2010/main" val="2420993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hermata, linea, diagramma, Diagramma&#10;&#10;Il contenuto generato dall'IA potrebbe non essere corretto.">
            <a:extLst>
              <a:ext uri="{FF2B5EF4-FFF2-40B4-BE49-F238E27FC236}">
                <a16:creationId xmlns:a16="http://schemas.microsoft.com/office/drawing/2014/main" id="{950DCE11-79BF-A88F-746B-AE9FFE0926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0501" y="2287176"/>
            <a:ext cx="5701499" cy="3112780"/>
          </a:xfrm>
          <a:prstGeom prst="rect">
            <a:avLst/>
          </a:prstGeom>
        </p:spPr>
      </p:pic>
      <p:sp>
        <p:nvSpPr>
          <p:cNvPr id="31" name="Rectangle 30">
            <a:extLst>
              <a:ext uri="{FF2B5EF4-FFF2-40B4-BE49-F238E27FC236}">
                <a16:creationId xmlns:a16="http://schemas.microsoft.com/office/drawing/2014/main" id="{1BD19069-01E1-4C10-808A-055B996A2F4B}"/>
              </a:ext>
            </a:extLst>
          </p:cNvPr>
          <p:cNvSpPr/>
          <p:nvPr/>
        </p:nvSpPr>
        <p:spPr>
          <a:xfrm>
            <a:off x="3346615" y="1951508"/>
            <a:ext cx="3267757" cy="42062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3" name="Title 2">
            <a:extLst>
              <a:ext uri="{FF2B5EF4-FFF2-40B4-BE49-F238E27FC236}">
                <a16:creationId xmlns:a16="http://schemas.microsoft.com/office/drawing/2014/main" id="{E032E7D4-7B89-FF4B-160B-DEEDDD8F578C}"/>
              </a:ext>
            </a:extLst>
          </p:cNvPr>
          <p:cNvSpPr>
            <a:spLocks noGrp="1"/>
          </p:cNvSpPr>
          <p:nvPr>
            <p:ph type="title"/>
          </p:nvPr>
        </p:nvSpPr>
        <p:spPr>
          <a:xfrm>
            <a:off x="317110" y="266726"/>
            <a:ext cx="10800000" cy="720000"/>
          </a:xfrm>
        </p:spPr>
        <p:txBody>
          <a:bodyPr anchor="ctr">
            <a:normAutofit/>
          </a:bodyPr>
          <a:lstStyle/>
          <a:p>
            <a:r>
              <a:rPr lang="it-IT" sz="4400" noProof="0" dirty="0">
                <a:solidFill>
                  <a:schemeClr val="tx2"/>
                </a:solidFill>
                <a:latin typeface="+mn-lt"/>
                <a:ea typeface="微软雅黑" panose="020B0503020204020204" pitchFamily="34" charset="-122"/>
                <a:cs typeface="+mn-ea"/>
                <a:sym typeface="+mn-lt"/>
              </a:rPr>
              <a:t>Perché una Soglia di 21?</a:t>
            </a:r>
          </a:p>
        </p:txBody>
      </p:sp>
      <p:sp>
        <p:nvSpPr>
          <p:cNvPr id="19" name="Rectangle 18">
            <a:extLst>
              <a:ext uri="{FF2B5EF4-FFF2-40B4-BE49-F238E27FC236}">
                <a16:creationId xmlns:a16="http://schemas.microsoft.com/office/drawing/2014/main" id="{33CC7A2D-869D-0A37-4CA6-F7A46ABC9F4C}"/>
              </a:ext>
            </a:extLst>
          </p:cNvPr>
          <p:cNvSpPr/>
          <p:nvPr/>
        </p:nvSpPr>
        <p:spPr>
          <a:xfrm>
            <a:off x="3612341" y="4830876"/>
            <a:ext cx="2736304" cy="830997"/>
          </a:xfrm>
          <a:prstGeom prst="rect">
            <a:avLst/>
          </a:prstGeom>
        </p:spPr>
        <p:txBody>
          <a:bodyPr wrap="square">
            <a:spAutoFit/>
          </a:bodyPr>
          <a:lstStyle/>
          <a:p>
            <a:pPr algn="ctr" fontAlgn="base"/>
            <a:r>
              <a:rPr lang="it-IT" sz="1600" noProof="0">
                <a:solidFill>
                  <a:schemeClr val="tx1">
                    <a:lumMod val="65000"/>
                    <a:lumOff val="35000"/>
                  </a:schemeClr>
                </a:solidFill>
                <a:ea typeface="微软雅黑" panose="020B0503020204020204" pitchFamily="34" charset="-122"/>
                <a:cs typeface="+mn-ea"/>
                <a:sym typeface="+mn-lt"/>
              </a:rPr>
              <a:t>La percentuale di accuratezza del </a:t>
            </a:r>
            <a:r>
              <a:rPr lang="it-IT" sz="1600" noProof="0" err="1">
                <a:solidFill>
                  <a:schemeClr val="tx1">
                    <a:lumMod val="65000"/>
                    <a:lumOff val="35000"/>
                  </a:schemeClr>
                </a:solidFill>
                <a:ea typeface="微软雅黑" panose="020B0503020204020204" pitchFamily="34" charset="-122"/>
                <a:cs typeface="+mn-ea"/>
                <a:sym typeface="+mn-lt"/>
              </a:rPr>
              <a:t>segmentatore</a:t>
            </a:r>
            <a:r>
              <a:rPr lang="it-IT" sz="1600" noProof="0">
                <a:solidFill>
                  <a:schemeClr val="tx1">
                    <a:lumMod val="65000"/>
                    <a:lumOff val="35000"/>
                  </a:schemeClr>
                </a:solidFill>
                <a:ea typeface="微软雅黑" panose="020B0503020204020204" pitchFamily="34" charset="-122"/>
                <a:cs typeface="+mn-ea"/>
                <a:sym typeface="+mn-lt"/>
              </a:rPr>
              <a:t> con soglia 21</a:t>
            </a:r>
          </a:p>
        </p:txBody>
      </p:sp>
      <p:sp>
        <p:nvSpPr>
          <p:cNvPr id="32" name="TextBox 31">
            <a:extLst>
              <a:ext uri="{FF2B5EF4-FFF2-40B4-BE49-F238E27FC236}">
                <a16:creationId xmlns:a16="http://schemas.microsoft.com/office/drawing/2014/main" id="{31A1AF8D-50C1-AE9F-87B1-D7F8D1C00FD9}"/>
              </a:ext>
            </a:extLst>
          </p:cNvPr>
          <p:cNvSpPr txBox="1"/>
          <p:nvPr/>
        </p:nvSpPr>
        <p:spPr>
          <a:xfrm>
            <a:off x="508491" y="2597839"/>
            <a:ext cx="2080705" cy="3293209"/>
          </a:xfrm>
          <a:prstGeom prst="rect">
            <a:avLst/>
          </a:prstGeom>
          <a:noFill/>
        </p:spPr>
        <p:txBody>
          <a:bodyPr wrap="square">
            <a:spAutoFit/>
          </a:bodyPr>
          <a:lstStyle/>
          <a:p>
            <a:r>
              <a:rPr lang="it-IT" sz="1600" noProof="0">
                <a:solidFill>
                  <a:schemeClr val="tx2"/>
                </a:solidFill>
                <a:ea typeface="微软雅黑" panose="020B0503020204020204" pitchFamily="34" charset="-122"/>
                <a:cs typeface="+mn-ea"/>
                <a:sym typeface="+mn-lt"/>
              </a:rPr>
              <a:t>Inizialmente testando abbiamo optato per una soglia intorno ai 18 perché dava i risultati miglior. Ma, dopo aver applicato un algoritmo che paragonava l’accuratezza del </a:t>
            </a:r>
            <a:r>
              <a:rPr lang="it-IT" sz="1600" noProof="0" err="1">
                <a:solidFill>
                  <a:schemeClr val="tx2"/>
                </a:solidFill>
                <a:ea typeface="微软雅黑" panose="020B0503020204020204" pitchFamily="34" charset="-122"/>
                <a:cs typeface="+mn-ea"/>
                <a:sym typeface="+mn-lt"/>
              </a:rPr>
              <a:t>segmentatore</a:t>
            </a:r>
            <a:r>
              <a:rPr lang="it-IT" sz="1600" noProof="0">
                <a:solidFill>
                  <a:schemeClr val="tx2"/>
                </a:solidFill>
                <a:ea typeface="微软雅黑" panose="020B0503020204020204" pitchFamily="34" charset="-122"/>
                <a:cs typeface="+mn-ea"/>
                <a:sym typeface="+mn-lt"/>
              </a:rPr>
              <a:t> su 30 soglie diverse abbiamo appurato che la soglia migliore fosse 21.</a:t>
            </a:r>
          </a:p>
        </p:txBody>
      </p:sp>
      <p:sp>
        <p:nvSpPr>
          <p:cNvPr id="4" name="TextBox 3">
            <a:extLst>
              <a:ext uri="{FF2B5EF4-FFF2-40B4-BE49-F238E27FC236}">
                <a16:creationId xmlns:a16="http://schemas.microsoft.com/office/drawing/2014/main" id="{723A2BC5-097C-B1A9-CBA3-8492FB9F2298}"/>
              </a:ext>
            </a:extLst>
          </p:cNvPr>
          <p:cNvSpPr txBox="1"/>
          <p:nvPr/>
        </p:nvSpPr>
        <p:spPr>
          <a:xfrm>
            <a:off x="508491" y="1951508"/>
            <a:ext cx="2254762" cy="646331"/>
          </a:xfrm>
          <a:prstGeom prst="rect">
            <a:avLst/>
          </a:prstGeom>
          <a:noFill/>
        </p:spPr>
        <p:txBody>
          <a:bodyPr wrap="square" rtlCol="0">
            <a:spAutoFit/>
          </a:bodyPr>
          <a:lstStyle/>
          <a:p>
            <a:pPr fontAlgn="auto">
              <a:spcAft>
                <a:spcPts val="1200"/>
              </a:spcAft>
            </a:pPr>
            <a:r>
              <a:rPr lang="it-IT" b="1" noProof="0">
                <a:solidFill>
                  <a:schemeClr val="accent1"/>
                </a:solidFill>
                <a:ea typeface="微软雅黑" panose="020B0503020204020204" pitchFamily="34" charset="-122"/>
                <a:cs typeface="+mn-ea"/>
                <a:sym typeface="+mn-lt"/>
              </a:rPr>
              <a:t>Il valore di soglia non è stato scelto a caso.</a:t>
            </a:r>
          </a:p>
        </p:txBody>
      </p:sp>
      <p:grpSp>
        <p:nvGrpSpPr>
          <p:cNvPr id="6" name="Group 5">
            <a:extLst>
              <a:ext uri="{FF2B5EF4-FFF2-40B4-BE49-F238E27FC236}">
                <a16:creationId xmlns:a16="http://schemas.microsoft.com/office/drawing/2014/main" id="{61C6F799-7F22-C3BC-16FB-0215BE3F7517}"/>
              </a:ext>
            </a:extLst>
          </p:cNvPr>
          <p:cNvGrpSpPr/>
          <p:nvPr/>
        </p:nvGrpSpPr>
        <p:grpSpPr>
          <a:xfrm>
            <a:off x="3937688" y="2263613"/>
            <a:ext cx="2104859" cy="2071404"/>
            <a:chOff x="3991141" y="2355490"/>
            <a:chExt cx="2104859" cy="2071404"/>
          </a:xfrm>
        </p:grpSpPr>
        <p:graphicFrame>
          <p:nvGraphicFramePr>
            <p:cNvPr id="11" name="Grafico 10">
              <a:extLst>
                <a:ext uri="{FF2B5EF4-FFF2-40B4-BE49-F238E27FC236}">
                  <a16:creationId xmlns:a16="http://schemas.microsoft.com/office/drawing/2014/main" id="{05CEEA00-4631-2ADD-E259-AF423CB98EBD}"/>
                </a:ext>
              </a:extLst>
            </p:cNvPr>
            <p:cNvGraphicFramePr/>
            <p:nvPr>
              <p:extLst>
                <p:ext uri="{D42A27DB-BD31-4B8C-83A1-F6EECF244321}">
                  <p14:modId xmlns:p14="http://schemas.microsoft.com/office/powerpoint/2010/main" val="2763084298"/>
                </p:ext>
              </p:extLst>
            </p:nvPr>
          </p:nvGraphicFramePr>
          <p:xfrm>
            <a:off x="3991141" y="2355490"/>
            <a:ext cx="2104859" cy="2071404"/>
          </p:xfrm>
          <a:graphic>
            <a:graphicData uri="http://schemas.openxmlformats.org/drawingml/2006/chart">
              <c:chart xmlns:c="http://schemas.openxmlformats.org/drawingml/2006/chart" xmlns:r="http://schemas.openxmlformats.org/officeDocument/2006/relationships" r:id="rId3"/>
            </a:graphicData>
          </a:graphic>
        </p:graphicFrame>
        <p:sp>
          <p:nvSpPr>
            <p:cNvPr id="22" name="Oval 21">
              <a:extLst>
                <a:ext uri="{FF2B5EF4-FFF2-40B4-BE49-F238E27FC236}">
                  <a16:creationId xmlns:a16="http://schemas.microsoft.com/office/drawing/2014/main" id="{A2C24E25-3ECA-BBF9-E1AF-38ABDEAFA845}"/>
                </a:ext>
              </a:extLst>
            </p:cNvPr>
            <p:cNvSpPr/>
            <p:nvPr/>
          </p:nvSpPr>
          <p:spPr>
            <a:xfrm>
              <a:off x="4596445" y="3007144"/>
              <a:ext cx="768096" cy="768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400" noProof="0">
                  <a:ea typeface="微软雅黑" panose="020B0503020204020204" pitchFamily="34" charset="-122"/>
                  <a:cs typeface="+mn-ea"/>
                  <a:sym typeface="+mn-lt"/>
                </a:rPr>
                <a:t>99,29%</a:t>
              </a:r>
            </a:p>
          </p:txBody>
        </p:sp>
      </p:grpSp>
    </p:spTree>
    <p:extLst>
      <p:ext uri="{BB962C8B-B14F-4D97-AF65-F5344CB8AC3E}">
        <p14:creationId xmlns:p14="http://schemas.microsoft.com/office/powerpoint/2010/main" val="1628014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2E7D4-7B89-FF4B-160B-DEEDDD8F578C}"/>
              </a:ext>
            </a:extLst>
          </p:cNvPr>
          <p:cNvSpPr>
            <a:spLocks noGrp="1"/>
          </p:cNvSpPr>
          <p:nvPr>
            <p:ph type="title"/>
          </p:nvPr>
        </p:nvSpPr>
        <p:spPr>
          <a:xfrm>
            <a:off x="386124" y="441698"/>
            <a:ext cx="5796916" cy="720000"/>
          </a:xfrm>
        </p:spPr>
        <p:txBody>
          <a:bodyPr anchor="ctr">
            <a:normAutofit/>
          </a:bodyPr>
          <a:lstStyle/>
          <a:p>
            <a:r>
              <a:rPr lang="it-IT" sz="4400" noProof="0" err="1">
                <a:solidFill>
                  <a:schemeClr val="tx2"/>
                </a:solidFill>
                <a:latin typeface="+mn-lt"/>
                <a:ea typeface="微软雅黑" panose="020B0503020204020204" pitchFamily="34" charset="-122"/>
                <a:cs typeface="+mn-ea"/>
                <a:sym typeface="+mn-lt"/>
              </a:rPr>
              <a:t>Segmentatori</a:t>
            </a:r>
            <a:r>
              <a:rPr lang="it-IT" sz="4400" noProof="0">
                <a:solidFill>
                  <a:schemeClr val="tx2"/>
                </a:solidFill>
                <a:latin typeface="+mn-lt"/>
                <a:ea typeface="微软雅黑" panose="020B0503020204020204" pitchFamily="34" charset="-122"/>
                <a:cs typeface="+mn-ea"/>
                <a:sym typeface="+mn-lt"/>
              </a:rPr>
              <a:t> Differenti</a:t>
            </a:r>
          </a:p>
        </p:txBody>
      </p:sp>
      <p:sp>
        <p:nvSpPr>
          <p:cNvPr id="8" name="TextBox 7">
            <a:extLst>
              <a:ext uri="{FF2B5EF4-FFF2-40B4-BE49-F238E27FC236}">
                <a16:creationId xmlns:a16="http://schemas.microsoft.com/office/drawing/2014/main" id="{A2BA9B5F-3741-0DC6-3EA7-716B00BE103E}"/>
              </a:ext>
            </a:extLst>
          </p:cNvPr>
          <p:cNvSpPr txBox="1"/>
          <p:nvPr/>
        </p:nvSpPr>
        <p:spPr>
          <a:xfrm>
            <a:off x="386124" y="3342203"/>
            <a:ext cx="2504668" cy="954107"/>
          </a:xfrm>
          <a:prstGeom prst="rect">
            <a:avLst/>
          </a:prstGeom>
          <a:noFill/>
        </p:spPr>
        <p:txBody>
          <a:bodyPr wrap="square">
            <a:spAutoFit/>
          </a:bodyPr>
          <a:lstStyle/>
          <a:p>
            <a:pPr fontAlgn="auto"/>
            <a:r>
              <a:rPr lang="it-IT" sz="1400" noProof="0">
                <a:solidFill>
                  <a:schemeClr val="tx1">
                    <a:lumMod val="50000"/>
                    <a:lumOff val="50000"/>
                  </a:schemeClr>
                </a:solidFill>
                <a:ea typeface="微软雅黑" panose="020B0503020204020204" pitchFamily="34" charset="-122"/>
                <a:cs typeface="+mn-ea"/>
                <a:sym typeface="+mn-lt"/>
              </a:rPr>
              <a:t>Abbiamo scartato il clustering per problemi nel riconoscere i pixel di oggetti come parte dello sfondo</a:t>
            </a:r>
          </a:p>
        </p:txBody>
      </p:sp>
      <p:sp>
        <p:nvSpPr>
          <p:cNvPr id="9" name="TextBox 8">
            <a:extLst>
              <a:ext uri="{FF2B5EF4-FFF2-40B4-BE49-F238E27FC236}">
                <a16:creationId xmlns:a16="http://schemas.microsoft.com/office/drawing/2014/main" id="{FF2D0CA7-4B1F-B542-F879-5C1950383F43}"/>
              </a:ext>
            </a:extLst>
          </p:cNvPr>
          <p:cNvSpPr txBox="1"/>
          <p:nvPr/>
        </p:nvSpPr>
        <p:spPr>
          <a:xfrm>
            <a:off x="6980418" y="3342204"/>
            <a:ext cx="4465674" cy="954107"/>
          </a:xfrm>
          <a:prstGeom prst="rect">
            <a:avLst/>
          </a:prstGeom>
          <a:noFill/>
        </p:spPr>
        <p:txBody>
          <a:bodyPr wrap="square">
            <a:spAutoFit/>
          </a:bodyPr>
          <a:lstStyle/>
          <a:p>
            <a:pPr fontAlgn="auto"/>
            <a:r>
              <a:rPr lang="it-IT" sz="1400" noProof="0">
                <a:solidFill>
                  <a:schemeClr val="tx1">
                    <a:lumMod val="50000"/>
                    <a:lumOff val="50000"/>
                  </a:schemeClr>
                </a:solidFill>
                <a:ea typeface="微软雅黑" panose="020B0503020204020204" pitchFamily="34" charset="-122"/>
                <a:cs typeface="+mn-ea"/>
                <a:sym typeface="+mn-lt"/>
              </a:rPr>
              <a:t>In precedenza dello spazio colore Lab abbiamo escluso la L ma dopo aver notato che alcuni oggetti molto scuri o alcune foglie molto chiare venissero incluse nello sfondo, abbiamo ritenuto necessario includere anche lo spazio L</a:t>
            </a:r>
          </a:p>
        </p:txBody>
      </p:sp>
      <p:sp>
        <p:nvSpPr>
          <p:cNvPr id="11" name="TextBox 10">
            <a:extLst>
              <a:ext uri="{FF2B5EF4-FFF2-40B4-BE49-F238E27FC236}">
                <a16:creationId xmlns:a16="http://schemas.microsoft.com/office/drawing/2014/main" id="{DD0C931C-34AA-08AA-7989-6629C1C63279}"/>
              </a:ext>
            </a:extLst>
          </p:cNvPr>
          <p:cNvSpPr txBox="1"/>
          <p:nvPr/>
        </p:nvSpPr>
        <p:spPr>
          <a:xfrm>
            <a:off x="386124" y="1161698"/>
            <a:ext cx="5635523" cy="523220"/>
          </a:xfrm>
          <a:prstGeom prst="rect">
            <a:avLst/>
          </a:prstGeom>
          <a:noFill/>
        </p:spPr>
        <p:txBody>
          <a:bodyPr wrap="square">
            <a:spAutoFit/>
          </a:bodyPr>
          <a:lstStyle/>
          <a:p>
            <a:r>
              <a:rPr lang="it-IT" sz="1400" noProof="0" dirty="0">
                <a:solidFill>
                  <a:schemeClr val="tx2"/>
                </a:solidFill>
                <a:ea typeface="微软雅黑" panose="020B0503020204020204" pitchFamily="34" charset="-122"/>
                <a:cs typeface="+mn-ea"/>
                <a:sym typeface="+mn-lt"/>
              </a:rPr>
              <a:t>Prima di scegliere </a:t>
            </a:r>
            <a:r>
              <a:rPr lang="it-IT" sz="1400" noProof="0" dirty="0" err="1">
                <a:solidFill>
                  <a:schemeClr val="tx2"/>
                </a:solidFill>
                <a:ea typeface="微软雅黑" panose="020B0503020204020204" pitchFamily="34" charset="-122"/>
                <a:cs typeface="+mn-ea"/>
                <a:sym typeface="+mn-lt"/>
              </a:rPr>
              <a:t>region</a:t>
            </a:r>
            <a:r>
              <a:rPr lang="it-IT" sz="1400" dirty="0">
                <a:solidFill>
                  <a:schemeClr val="tx2"/>
                </a:solidFill>
                <a:ea typeface="微软雅黑" panose="020B0503020204020204" pitchFamily="34" charset="-122"/>
                <a:cs typeface="+mn-ea"/>
                <a:sym typeface="+mn-lt"/>
              </a:rPr>
              <a:t>-</a:t>
            </a:r>
            <a:r>
              <a:rPr lang="it-IT" sz="1400" noProof="0" dirty="0" err="1">
                <a:solidFill>
                  <a:schemeClr val="tx2"/>
                </a:solidFill>
                <a:ea typeface="微软雅黑" panose="020B0503020204020204" pitchFamily="34" charset="-122"/>
                <a:cs typeface="+mn-ea"/>
                <a:sym typeface="+mn-lt"/>
              </a:rPr>
              <a:t>growing</a:t>
            </a:r>
            <a:r>
              <a:rPr lang="it-IT" sz="1400" noProof="0" dirty="0">
                <a:solidFill>
                  <a:schemeClr val="tx2"/>
                </a:solidFill>
                <a:ea typeface="微软雅黑" panose="020B0503020204020204" pitchFamily="34" charset="-122"/>
                <a:cs typeface="+mn-ea"/>
                <a:sym typeface="+mn-lt"/>
              </a:rPr>
              <a:t> sono stati considerati altri metodi, che però non soddisfacevano alcune delle nostre esigenze</a:t>
            </a:r>
          </a:p>
        </p:txBody>
      </p:sp>
      <p:pic>
        <p:nvPicPr>
          <p:cNvPr id="7" name="Immagine 6" descr="Immagine che contiene verde, natura, foglia&#10;&#10;Il contenuto generato dall'IA potrebbe non essere corretto.">
            <a:extLst>
              <a:ext uri="{FF2B5EF4-FFF2-40B4-BE49-F238E27FC236}">
                <a16:creationId xmlns:a16="http://schemas.microsoft.com/office/drawing/2014/main" id="{900DA735-A699-8D4D-8D90-344DBAA97E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0418" y="4482254"/>
            <a:ext cx="2412729" cy="1932039"/>
          </a:xfrm>
          <a:prstGeom prst="rect">
            <a:avLst/>
          </a:prstGeom>
        </p:spPr>
      </p:pic>
      <p:pic>
        <p:nvPicPr>
          <p:cNvPr id="14" name="Immagine 13" descr="Immagine che contiene oscurità, nero, bianco e nero, luce&#10;&#10;Il contenuto generato dall'IA potrebbe non essere corretto.">
            <a:extLst>
              <a:ext uri="{FF2B5EF4-FFF2-40B4-BE49-F238E27FC236}">
                <a16:creationId xmlns:a16="http://schemas.microsoft.com/office/drawing/2014/main" id="{61ED7F98-9F03-B967-165F-98DF22767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3147" y="4482254"/>
            <a:ext cx="2412729" cy="1932039"/>
          </a:xfrm>
          <a:prstGeom prst="rect">
            <a:avLst/>
          </a:prstGeom>
        </p:spPr>
      </p:pic>
      <p:pic>
        <p:nvPicPr>
          <p:cNvPr id="16" name="Immagine 15" descr="Immagine che contiene verde, pianta&#10;&#10;Il contenuto generato dall'IA potrebbe non essere corretto.">
            <a:extLst>
              <a:ext uri="{FF2B5EF4-FFF2-40B4-BE49-F238E27FC236}">
                <a16:creationId xmlns:a16="http://schemas.microsoft.com/office/drawing/2014/main" id="{7AFB92B8-C0E8-488D-766C-419318F269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124" y="4482254"/>
            <a:ext cx="2412729" cy="1932039"/>
          </a:xfrm>
          <a:prstGeom prst="rect">
            <a:avLst/>
          </a:prstGeom>
        </p:spPr>
      </p:pic>
      <p:pic>
        <p:nvPicPr>
          <p:cNvPr id="18" name="Immagine 17" descr="Immagine che contiene bianco e nero, cartone animato, arte&#10;&#10;Il contenuto generato dall'IA potrebbe non essere corretto.">
            <a:extLst>
              <a:ext uri="{FF2B5EF4-FFF2-40B4-BE49-F238E27FC236}">
                <a16:creationId xmlns:a16="http://schemas.microsoft.com/office/drawing/2014/main" id="{C15E7CA9-67BB-7034-2153-43C00E5AC5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8853" y="4484263"/>
            <a:ext cx="2412729" cy="1932039"/>
          </a:xfrm>
          <a:prstGeom prst="rect">
            <a:avLst/>
          </a:prstGeom>
        </p:spPr>
      </p:pic>
      <p:sp>
        <p:nvSpPr>
          <p:cNvPr id="2" name="TextBox 1">
            <a:extLst>
              <a:ext uri="{FF2B5EF4-FFF2-40B4-BE49-F238E27FC236}">
                <a16:creationId xmlns:a16="http://schemas.microsoft.com/office/drawing/2014/main" id="{93D31DCF-DBD9-EFFD-E802-FAF2519FF7D9}"/>
              </a:ext>
            </a:extLst>
          </p:cNvPr>
          <p:cNvSpPr txBox="1"/>
          <p:nvPr/>
        </p:nvSpPr>
        <p:spPr>
          <a:xfrm>
            <a:off x="386124" y="2972871"/>
            <a:ext cx="1239763" cy="369332"/>
          </a:xfrm>
          <a:prstGeom prst="rect">
            <a:avLst/>
          </a:prstGeom>
          <a:noFill/>
        </p:spPr>
        <p:txBody>
          <a:bodyPr wrap="none" rtlCol="0">
            <a:spAutoFit/>
          </a:bodyPr>
          <a:lstStyle/>
          <a:p>
            <a:r>
              <a:rPr lang="it-IT" b="1" noProof="0">
                <a:ea typeface="微软雅黑" panose="020B0503020204020204" pitchFamily="34" charset="-122"/>
                <a:cs typeface="+mn-ea"/>
              </a:rPr>
              <a:t>1. K-</a:t>
            </a:r>
            <a:r>
              <a:rPr lang="it-IT" b="1" noProof="0" err="1">
                <a:ea typeface="微软雅黑" panose="020B0503020204020204" pitchFamily="34" charset="-122"/>
                <a:cs typeface="+mn-ea"/>
              </a:rPr>
              <a:t>means</a:t>
            </a:r>
            <a:endParaRPr lang="it-IT" b="1" noProof="0">
              <a:ea typeface="微软雅黑" panose="020B0503020204020204" pitchFamily="34" charset="-122"/>
              <a:cs typeface="+mn-ea"/>
            </a:endParaRPr>
          </a:p>
        </p:txBody>
      </p:sp>
      <p:sp>
        <p:nvSpPr>
          <p:cNvPr id="6" name="TextBox 5">
            <a:extLst>
              <a:ext uri="{FF2B5EF4-FFF2-40B4-BE49-F238E27FC236}">
                <a16:creationId xmlns:a16="http://schemas.microsoft.com/office/drawing/2014/main" id="{2AE07C79-6F72-FA17-3021-63C80CA59A24}"/>
              </a:ext>
            </a:extLst>
          </p:cNvPr>
          <p:cNvSpPr txBox="1"/>
          <p:nvPr/>
        </p:nvSpPr>
        <p:spPr>
          <a:xfrm>
            <a:off x="6980418" y="2972872"/>
            <a:ext cx="3562642" cy="369332"/>
          </a:xfrm>
          <a:prstGeom prst="rect">
            <a:avLst/>
          </a:prstGeom>
          <a:noFill/>
        </p:spPr>
        <p:txBody>
          <a:bodyPr wrap="none" rtlCol="0">
            <a:spAutoFit/>
          </a:bodyPr>
          <a:lstStyle/>
          <a:p>
            <a:r>
              <a:rPr lang="it-IT" b="1" noProof="0" dirty="0">
                <a:ea typeface="微软雅黑" panose="020B0503020204020204" pitchFamily="34" charset="-122"/>
                <a:cs typeface="+mn-ea"/>
                <a:sym typeface="+mn-lt"/>
              </a:rPr>
              <a:t>2. </a:t>
            </a:r>
            <a:r>
              <a:rPr lang="it-IT" b="1" noProof="0" dirty="0" err="1">
                <a:ea typeface="微软雅黑" panose="020B0503020204020204" pitchFamily="34" charset="-122"/>
                <a:cs typeface="+mn-ea"/>
                <a:sym typeface="+mn-lt"/>
              </a:rPr>
              <a:t>Region</a:t>
            </a:r>
            <a:r>
              <a:rPr lang="it-IT" b="1" dirty="0">
                <a:ea typeface="微软雅黑" panose="020B0503020204020204" pitchFamily="34" charset="-122"/>
                <a:cs typeface="+mn-ea"/>
                <a:sym typeface="+mn-lt"/>
              </a:rPr>
              <a:t>-</a:t>
            </a:r>
            <a:r>
              <a:rPr lang="it-IT" b="1" noProof="0" dirty="0" err="1">
                <a:ea typeface="微软雅黑" panose="020B0503020204020204" pitchFamily="34" charset="-122"/>
                <a:cs typeface="+mn-ea"/>
                <a:sym typeface="+mn-lt"/>
              </a:rPr>
              <a:t>Growing</a:t>
            </a:r>
            <a:r>
              <a:rPr lang="it-IT" b="1" noProof="0" dirty="0">
                <a:ea typeface="微软雅黑" panose="020B0503020204020204" pitchFamily="34" charset="-122"/>
                <a:cs typeface="+mn-ea"/>
                <a:sym typeface="+mn-lt"/>
              </a:rPr>
              <a:t> con I canali a e b</a:t>
            </a:r>
          </a:p>
        </p:txBody>
      </p:sp>
    </p:spTree>
    <p:extLst>
      <p:ext uri="{BB962C8B-B14F-4D97-AF65-F5344CB8AC3E}">
        <p14:creationId xmlns:p14="http://schemas.microsoft.com/office/powerpoint/2010/main" val="211430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0ADA6-44B0-2B48-C0C9-27DCA1ECAAB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A23F0-26E9-32FD-0FD4-DB9557C890DA}"/>
              </a:ext>
            </a:extLst>
          </p:cNvPr>
          <p:cNvSpPr>
            <a:spLocks noGrp="1"/>
          </p:cNvSpPr>
          <p:nvPr>
            <p:ph type="title"/>
          </p:nvPr>
        </p:nvSpPr>
        <p:spPr>
          <a:xfrm>
            <a:off x="579577" y="860560"/>
            <a:ext cx="10800000" cy="720000"/>
          </a:xfrm>
        </p:spPr>
        <p:txBody>
          <a:bodyPr anchor="ctr">
            <a:normAutofit/>
          </a:bodyPr>
          <a:lstStyle/>
          <a:p>
            <a:r>
              <a:rPr lang="it-IT" sz="4400" noProof="0">
                <a:solidFill>
                  <a:schemeClr val="tx2"/>
                </a:solidFill>
                <a:latin typeface="+mn-lt"/>
                <a:ea typeface="微软雅黑" panose="020B0503020204020204" pitchFamily="34" charset="-122"/>
                <a:cs typeface="+mn-ea"/>
                <a:sym typeface="+mn-lt"/>
              </a:rPr>
              <a:t>03-Calcolo delle Features</a:t>
            </a:r>
          </a:p>
        </p:txBody>
      </p:sp>
      <p:sp>
        <p:nvSpPr>
          <p:cNvPr id="2" name="任意多边形: 形状 31">
            <a:extLst>
              <a:ext uri="{FF2B5EF4-FFF2-40B4-BE49-F238E27FC236}">
                <a16:creationId xmlns:a16="http://schemas.microsoft.com/office/drawing/2014/main" id="{9FD7E511-0B1D-C5FD-C89C-7852C4C265E6}"/>
              </a:ext>
            </a:extLst>
          </p:cNvPr>
          <p:cNvSpPr/>
          <p:nvPr>
            <p:custDataLst>
              <p:tags r:id="rId1"/>
            </p:custDataLst>
          </p:nvPr>
        </p:nvSpPr>
        <p:spPr>
          <a:xfrm>
            <a:off x="291670" y="3484725"/>
            <a:ext cx="399223" cy="1024024"/>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grpSp>
        <p:nvGrpSpPr>
          <p:cNvPr id="12" name="Gruppo 11">
            <a:extLst>
              <a:ext uri="{FF2B5EF4-FFF2-40B4-BE49-F238E27FC236}">
                <a16:creationId xmlns:a16="http://schemas.microsoft.com/office/drawing/2014/main" id="{09A8F883-C562-9F08-7B4A-7DA6DBEF503B}"/>
              </a:ext>
            </a:extLst>
          </p:cNvPr>
          <p:cNvGrpSpPr/>
          <p:nvPr/>
        </p:nvGrpSpPr>
        <p:grpSpPr>
          <a:xfrm>
            <a:off x="202488" y="2487158"/>
            <a:ext cx="11671750" cy="3055303"/>
            <a:chOff x="696879" y="2457661"/>
            <a:chExt cx="11671750" cy="3055303"/>
          </a:xfrm>
        </p:grpSpPr>
        <p:grpSp>
          <p:nvGrpSpPr>
            <p:cNvPr id="4" name="Group 3">
              <a:extLst>
                <a:ext uri="{FF2B5EF4-FFF2-40B4-BE49-F238E27FC236}">
                  <a16:creationId xmlns:a16="http://schemas.microsoft.com/office/drawing/2014/main" id="{58585A5C-9DA8-0121-EFC5-A22C2C74D563}"/>
                </a:ext>
              </a:extLst>
            </p:cNvPr>
            <p:cNvGrpSpPr/>
            <p:nvPr/>
          </p:nvGrpSpPr>
          <p:grpSpPr>
            <a:xfrm>
              <a:off x="696879" y="2457661"/>
              <a:ext cx="9523480" cy="3045472"/>
              <a:chOff x="605439" y="2356456"/>
              <a:chExt cx="12383397" cy="3071737"/>
            </a:xfrm>
          </p:grpSpPr>
          <p:sp>
            <p:nvSpPr>
              <p:cNvPr id="65" name="Freeform 4">
                <a:extLst>
                  <a:ext uri="{FF2B5EF4-FFF2-40B4-BE49-F238E27FC236}">
                    <a16:creationId xmlns:a16="http://schemas.microsoft.com/office/drawing/2014/main" id="{2718635B-06A7-C702-4D9D-31F7BC53D961}"/>
                  </a:ext>
                </a:extLst>
              </p:cNvPr>
              <p:cNvSpPr/>
              <p:nvPr>
                <p:custDataLst>
                  <p:tags r:id="rId5"/>
                </p:custDataLst>
              </p:nvPr>
            </p:nvSpPr>
            <p:spPr>
              <a:xfrm>
                <a:off x="6270329" y="2363163"/>
                <a:ext cx="3913700" cy="3065030"/>
              </a:xfrm>
              <a:custGeom>
                <a:avLst/>
                <a:gdLst>
                  <a:gd name="connsiteX0" fmla="*/ 2901949 w 3176990"/>
                  <a:gd name="connsiteY0" fmla="*/ 0 h 2901950"/>
                  <a:gd name="connsiteX1" fmla="*/ 2901948 w 3176990"/>
                  <a:gd name="connsiteY1" fmla="*/ 1181659 h 2901950"/>
                  <a:gd name="connsiteX2" fmla="*/ 3176990 w 3176990"/>
                  <a:gd name="connsiteY2" fmla="*/ 1450974 h 2901950"/>
                  <a:gd name="connsiteX3" fmla="*/ 2901948 w 3176990"/>
                  <a:gd name="connsiteY3" fmla="*/ 1720293 h 2901950"/>
                  <a:gd name="connsiteX4" fmla="*/ 2901947 w 3176990"/>
                  <a:gd name="connsiteY4" fmla="*/ 2901950 h 2901950"/>
                  <a:gd name="connsiteX5" fmla="*/ 0 w 3176990"/>
                  <a:gd name="connsiteY5" fmla="*/ 2901949 h 2901950"/>
                  <a:gd name="connsiteX6" fmla="*/ 1 w 3176990"/>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90" h="2901950">
                    <a:moveTo>
                      <a:pt x="2901949" y="0"/>
                    </a:moveTo>
                    <a:lnTo>
                      <a:pt x="2901948" y="1181659"/>
                    </a:lnTo>
                    <a:lnTo>
                      <a:pt x="3176990" y="1450974"/>
                    </a:lnTo>
                    <a:lnTo>
                      <a:pt x="2901948" y="1720293"/>
                    </a:lnTo>
                    <a:lnTo>
                      <a:pt x="2901947" y="2901950"/>
                    </a:lnTo>
                    <a:lnTo>
                      <a:pt x="0" y="2901949"/>
                    </a:lnTo>
                    <a:lnTo>
                      <a:pt x="1" y="1"/>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100" b="1" noProof="0">
                  <a:solidFill>
                    <a:schemeClr val="tx2"/>
                  </a:solidFill>
                  <a:ea typeface="微软雅黑" panose="020B0503020204020204" pitchFamily="34" charset="-122"/>
                  <a:cs typeface="+mn-ea"/>
                  <a:sym typeface="+mn-lt"/>
                </a:endParaRPr>
              </a:p>
            </p:txBody>
          </p:sp>
          <p:sp>
            <p:nvSpPr>
              <p:cNvPr id="97" name="Freeform 19">
                <a:extLst>
                  <a:ext uri="{FF2B5EF4-FFF2-40B4-BE49-F238E27FC236}">
                    <a16:creationId xmlns:a16="http://schemas.microsoft.com/office/drawing/2014/main" id="{FE3FC62B-F281-FC1A-2CC6-BFFB307B8C92}"/>
                  </a:ext>
                </a:extLst>
              </p:cNvPr>
              <p:cNvSpPr/>
              <p:nvPr>
                <p:custDataLst>
                  <p:tags r:id="rId6"/>
                </p:custDataLst>
              </p:nvPr>
            </p:nvSpPr>
            <p:spPr>
              <a:xfrm>
                <a:off x="3548729"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1" tIns="479653" rIns="430806"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sp>
            <p:nvSpPr>
              <p:cNvPr id="30" name="任意多边形: 形状 29">
                <a:extLst>
                  <a:ext uri="{FF2B5EF4-FFF2-40B4-BE49-F238E27FC236}">
                    <a16:creationId xmlns:a16="http://schemas.microsoft.com/office/drawing/2014/main" id="{493BF5F0-8CE1-EB9B-9F27-4CFA7838AF99}"/>
                  </a:ext>
                </a:extLst>
              </p:cNvPr>
              <p:cNvSpPr/>
              <p:nvPr>
                <p:custDataLst>
                  <p:tags r:id="rId7"/>
                </p:custDataLst>
              </p:nvPr>
            </p:nvSpPr>
            <p:spPr>
              <a:xfrm>
                <a:off x="605439" y="3362627"/>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32" name="任意多边形: 形状 31">
                <a:extLst>
                  <a:ext uri="{FF2B5EF4-FFF2-40B4-BE49-F238E27FC236}">
                    <a16:creationId xmlns:a16="http://schemas.microsoft.com/office/drawing/2014/main" id="{709DFDD1-F54B-1969-E169-6F58E7D0030C}"/>
                  </a:ext>
                </a:extLst>
              </p:cNvPr>
              <p:cNvSpPr/>
              <p:nvPr>
                <p:custDataLst>
                  <p:tags r:id="rId8"/>
                </p:custDataLst>
              </p:nvPr>
            </p:nvSpPr>
            <p:spPr>
              <a:xfrm>
                <a:off x="3548729" y="3336172"/>
                <a:ext cx="519110" cy="1032856"/>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2</a:t>
                </a:r>
              </a:p>
            </p:txBody>
          </p:sp>
          <p:sp>
            <p:nvSpPr>
              <p:cNvPr id="139" name="Freeform 25">
                <a:extLst>
                  <a:ext uri="{FF2B5EF4-FFF2-40B4-BE49-F238E27FC236}">
                    <a16:creationId xmlns:a16="http://schemas.microsoft.com/office/drawing/2014/main" id="{6F4D526F-3140-F0A6-13E1-1C2C12F8943F}"/>
                  </a:ext>
                </a:extLst>
              </p:cNvPr>
              <p:cNvSpPr/>
              <p:nvPr>
                <p:custDataLst>
                  <p:tags r:id="rId9"/>
                </p:custDataLst>
              </p:nvPr>
            </p:nvSpPr>
            <p:spPr>
              <a:xfrm>
                <a:off x="719120" y="2356456"/>
                <a:ext cx="2640525" cy="3065030"/>
              </a:xfrm>
              <a:custGeom>
                <a:avLst/>
                <a:gdLst>
                  <a:gd name="connsiteX0" fmla="*/ 2901950 w 3176989"/>
                  <a:gd name="connsiteY0" fmla="*/ 0 h 2901951"/>
                  <a:gd name="connsiteX1" fmla="*/ 2901949 w 3176989"/>
                  <a:gd name="connsiteY1" fmla="*/ 1181659 h 2901951"/>
                  <a:gd name="connsiteX2" fmla="*/ 3176989 w 3176989"/>
                  <a:gd name="connsiteY2" fmla="*/ 1450977 h 2901951"/>
                  <a:gd name="connsiteX3" fmla="*/ 2901951 w 3176989"/>
                  <a:gd name="connsiteY3" fmla="*/ 1720295 h 2901951"/>
                  <a:gd name="connsiteX4" fmla="*/ 2901949 w 3176989"/>
                  <a:gd name="connsiteY4" fmla="*/ 2901951 h 2901951"/>
                  <a:gd name="connsiteX5" fmla="*/ 0 w 3176989"/>
                  <a:gd name="connsiteY5" fmla="*/ 2901950 h 2901951"/>
                  <a:gd name="connsiteX6" fmla="*/ 1 w 3176989"/>
                  <a:gd name="connsiteY6" fmla="*/ 1 h 290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9" h="2901951">
                    <a:moveTo>
                      <a:pt x="2901950" y="0"/>
                    </a:moveTo>
                    <a:lnTo>
                      <a:pt x="2901949" y="1181659"/>
                    </a:lnTo>
                    <a:lnTo>
                      <a:pt x="3176989" y="1450977"/>
                    </a:lnTo>
                    <a:lnTo>
                      <a:pt x="2901951" y="1720295"/>
                    </a:lnTo>
                    <a:lnTo>
                      <a:pt x="2901949" y="2901951"/>
                    </a:lnTo>
                    <a:lnTo>
                      <a:pt x="0" y="2901950"/>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050" noProof="0">
                  <a:solidFill>
                    <a:schemeClr val="bg1"/>
                  </a:solidFill>
                  <a:ea typeface="微软雅黑" panose="020B0503020204020204" pitchFamily="34" charset="-122"/>
                  <a:cs typeface="+mn-ea"/>
                  <a:sym typeface="+mn-lt"/>
                </a:endParaRPr>
              </a:p>
            </p:txBody>
          </p:sp>
          <p:sp>
            <p:nvSpPr>
              <p:cNvPr id="34" name="任意多边形: 形状 33">
                <a:extLst>
                  <a:ext uri="{FF2B5EF4-FFF2-40B4-BE49-F238E27FC236}">
                    <a16:creationId xmlns:a16="http://schemas.microsoft.com/office/drawing/2014/main" id="{CFF77B8A-D1AB-8505-2D0B-BF37844AA768}"/>
                  </a:ext>
                </a:extLst>
              </p:cNvPr>
              <p:cNvSpPr/>
              <p:nvPr>
                <p:custDataLst>
                  <p:tags r:id="rId10"/>
                </p:custDataLst>
              </p:nvPr>
            </p:nvSpPr>
            <p:spPr>
              <a:xfrm>
                <a:off x="6270329" y="3336172"/>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3</a:t>
                </a:r>
              </a:p>
            </p:txBody>
          </p:sp>
          <p:sp>
            <p:nvSpPr>
              <p:cNvPr id="6" name="Freeform 19">
                <a:extLst>
                  <a:ext uri="{FF2B5EF4-FFF2-40B4-BE49-F238E27FC236}">
                    <a16:creationId xmlns:a16="http://schemas.microsoft.com/office/drawing/2014/main" id="{84BC3E6C-AAE5-F5D4-3F6D-87086733FD99}"/>
                  </a:ext>
                </a:extLst>
              </p:cNvPr>
              <p:cNvSpPr/>
              <p:nvPr>
                <p:custDataLst>
                  <p:tags r:id="rId11"/>
                </p:custDataLst>
              </p:nvPr>
            </p:nvSpPr>
            <p:spPr>
              <a:xfrm>
                <a:off x="10348311"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900" b="1" noProof="0">
                  <a:solidFill>
                    <a:schemeClr val="tx2"/>
                  </a:solidFill>
                  <a:ea typeface="微软雅黑" panose="020B0503020204020204" pitchFamily="34" charset="-122"/>
                  <a:cs typeface="+mn-ea"/>
                  <a:sym typeface="+mn-lt"/>
                </a:endParaRPr>
              </a:p>
            </p:txBody>
          </p:sp>
          <p:sp>
            <p:nvSpPr>
              <p:cNvPr id="37" name="任意多边形: 形状 36">
                <a:extLst>
                  <a:ext uri="{FF2B5EF4-FFF2-40B4-BE49-F238E27FC236}">
                    <a16:creationId xmlns:a16="http://schemas.microsoft.com/office/drawing/2014/main" id="{93C7AE77-CA15-E393-CD72-D5AFDFA65196}"/>
                  </a:ext>
                </a:extLst>
              </p:cNvPr>
              <p:cNvSpPr/>
              <p:nvPr>
                <p:custDataLst>
                  <p:tags r:id="rId12"/>
                </p:custDataLst>
              </p:nvPr>
            </p:nvSpPr>
            <p:spPr>
              <a:xfrm>
                <a:off x="10336905" y="3389166"/>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4</a:t>
                </a:r>
              </a:p>
            </p:txBody>
          </p:sp>
        </p:grpSp>
        <p:sp>
          <p:nvSpPr>
            <p:cNvPr id="10" name="Freeform 19">
              <a:extLst>
                <a:ext uri="{FF2B5EF4-FFF2-40B4-BE49-F238E27FC236}">
                  <a16:creationId xmlns:a16="http://schemas.microsoft.com/office/drawing/2014/main" id="{329560C5-A036-CDA9-C930-AE0C0618542E}"/>
                </a:ext>
              </a:extLst>
            </p:cNvPr>
            <p:cNvSpPr/>
            <p:nvPr>
              <p:custDataLst>
                <p:tags r:id="rId4"/>
              </p:custDataLst>
            </p:nvPr>
          </p:nvSpPr>
          <p:spPr>
            <a:xfrm>
              <a:off x="10337927" y="2474142"/>
              <a:ext cx="2030702" cy="3038822"/>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grpSp>
      <p:sp>
        <p:nvSpPr>
          <p:cNvPr id="11" name="任意多边形: 形状 36">
            <a:extLst>
              <a:ext uri="{FF2B5EF4-FFF2-40B4-BE49-F238E27FC236}">
                <a16:creationId xmlns:a16="http://schemas.microsoft.com/office/drawing/2014/main" id="{03A8E4A3-1979-0024-3200-E9842A4E438C}"/>
              </a:ext>
            </a:extLst>
          </p:cNvPr>
          <p:cNvSpPr/>
          <p:nvPr>
            <p:custDataLst>
              <p:tags r:id="rId2"/>
            </p:custDataLst>
          </p:nvPr>
        </p:nvSpPr>
        <p:spPr>
          <a:xfrm>
            <a:off x="9852310" y="3511038"/>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5</a:t>
            </a:r>
          </a:p>
        </p:txBody>
      </p:sp>
      <p:sp>
        <p:nvSpPr>
          <p:cNvPr id="13" name="任意多边形: 形状 31">
            <a:extLst>
              <a:ext uri="{FF2B5EF4-FFF2-40B4-BE49-F238E27FC236}">
                <a16:creationId xmlns:a16="http://schemas.microsoft.com/office/drawing/2014/main" id="{40D39727-AC7A-2BDF-C727-F0D4106B1139}"/>
              </a:ext>
            </a:extLst>
          </p:cNvPr>
          <p:cNvSpPr/>
          <p:nvPr>
            <p:custDataLst>
              <p:tags r:id="rId3"/>
            </p:custDataLst>
          </p:nvPr>
        </p:nvSpPr>
        <p:spPr>
          <a:xfrm>
            <a:off x="283982" y="3458497"/>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14" name="CasellaDiTesto 13">
            <a:extLst>
              <a:ext uri="{FF2B5EF4-FFF2-40B4-BE49-F238E27FC236}">
                <a16:creationId xmlns:a16="http://schemas.microsoft.com/office/drawing/2014/main" id="{4268E498-A38D-5AAF-6ADB-0B7772BEC00D}"/>
              </a:ext>
            </a:extLst>
          </p:cNvPr>
          <p:cNvSpPr txBox="1"/>
          <p:nvPr/>
        </p:nvSpPr>
        <p:spPr>
          <a:xfrm>
            <a:off x="2603891" y="2637747"/>
            <a:ext cx="1635778" cy="584775"/>
          </a:xfrm>
          <a:prstGeom prst="rect">
            <a:avLst/>
          </a:prstGeom>
          <a:noFill/>
        </p:spPr>
        <p:txBody>
          <a:bodyPr wrap="square" rtlCol="0">
            <a:spAutoFit/>
          </a:bodyPr>
          <a:lstStyle/>
          <a:p>
            <a:r>
              <a:rPr lang="it-IT" sz="1600" b="1" noProof="0">
                <a:solidFill>
                  <a:schemeClr val="tx2"/>
                </a:solidFill>
              </a:rPr>
              <a:t>Segmentazione delle Immagini</a:t>
            </a:r>
          </a:p>
        </p:txBody>
      </p:sp>
      <p:sp>
        <p:nvSpPr>
          <p:cNvPr id="15" name="CasellaDiTesto 14">
            <a:extLst>
              <a:ext uri="{FF2B5EF4-FFF2-40B4-BE49-F238E27FC236}">
                <a16:creationId xmlns:a16="http://schemas.microsoft.com/office/drawing/2014/main" id="{0D077F5C-A2D2-BFCC-E7DF-E3336D9EB187}"/>
              </a:ext>
            </a:extLst>
          </p:cNvPr>
          <p:cNvSpPr txBox="1"/>
          <p:nvPr/>
        </p:nvSpPr>
        <p:spPr>
          <a:xfrm>
            <a:off x="4642149" y="2686297"/>
            <a:ext cx="2534828" cy="338554"/>
          </a:xfrm>
          <a:prstGeom prst="rect">
            <a:avLst/>
          </a:prstGeom>
          <a:noFill/>
        </p:spPr>
        <p:txBody>
          <a:bodyPr wrap="square" rtlCol="0">
            <a:spAutoFit/>
          </a:bodyPr>
          <a:lstStyle/>
          <a:p>
            <a:pPr algn="ctr"/>
            <a:r>
              <a:rPr lang="it-IT" sz="1600" b="1" noProof="0">
                <a:solidFill>
                  <a:schemeClr val="bg1"/>
                </a:solidFill>
              </a:rPr>
              <a:t>Calcolo delle Features</a:t>
            </a:r>
          </a:p>
        </p:txBody>
      </p:sp>
      <p:sp>
        <p:nvSpPr>
          <p:cNvPr id="16" name="CasellaDiTesto 15">
            <a:extLst>
              <a:ext uri="{FF2B5EF4-FFF2-40B4-BE49-F238E27FC236}">
                <a16:creationId xmlns:a16="http://schemas.microsoft.com/office/drawing/2014/main" id="{FA7040E4-BF46-EB3C-C226-7D07B90B857A}"/>
              </a:ext>
            </a:extLst>
          </p:cNvPr>
          <p:cNvSpPr txBox="1"/>
          <p:nvPr/>
        </p:nvSpPr>
        <p:spPr>
          <a:xfrm>
            <a:off x="402099" y="2637748"/>
            <a:ext cx="1592820" cy="584775"/>
          </a:xfrm>
          <a:prstGeom prst="rect">
            <a:avLst/>
          </a:prstGeom>
          <a:noFill/>
        </p:spPr>
        <p:txBody>
          <a:bodyPr wrap="square" rtlCol="0">
            <a:spAutoFit/>
          </a:bodyPr>
          <a:lstStyle/>
          <a:p>
            <a:pPr algn="ctr"/>
            <a:r>
              <a:rPr lang="it-IT" sz="1600" b="1" noProof="0">
                <a:solidFill>
                  <a:schemeClr val="tx2"/>
                </a:solidFill>
              </a:rPr>
              <a:t>Acquisizione delle immagini</a:t>
            </a:r>
          </a:p>
        </p:txBody>
      </p:sp>
      <p:sp>
        <p:nvSpPr>
          <p:cNvPr id="17" name="CasellaDiTesto 16">
            <a:extLst>
              <a:ext uri="{FF2B5EF4-FFF2-40B4-BE49-F238E27FC236}">
                <a16:creationId xmlns:a16="http://schemas.microsoft.com/office/drawing/2014/main" id="{94E5501C-4A49-71B1-C9B6-CF9411DCF605}"/>
              </a:ext>
            </a:extLst>
          </p:cNvPr>
          <p:cNvSpPr txBox="1"/>
          <p:nvPr/>
        </p:nvSpPr>
        <p:spPr>
          <a:xfrm>
            <a:off x="7695266" y="2675933"/>
            <a:ext cx="1795558" cy="584775"/>
          </a:xfrm>
          <a:prstGeom prst="rect">
            <a:avLst/>
          </a:prstGeom>
          <a:noFill/>
        </p:spPr>
        <p:txBody>
          <a:bodyPr wrap="square" rtlCol="0">
            <a:spAutoFit/>
          </a:bodyPr>
          <a:lstStyle/>
          <a:p>
            <a:pPr algn="ctr"/>
            <a:r>
              <a:rPr lang="it-IT" sz="1600" b="1" noProof="0">
                <a:solidFill>
                  <a:schemeClr val="tx2"/>
                </a:solidFill>
              </a:rPr>
              <a:t>Riconoscimento delle foglie</a:t>
            </a:r>
          </a:p>
        </p:txBody>
      </p:sp>
      <p:sp>
        <p:nvSpPr>
          <p:cNvPr id="18" name="CasellaDiTesto 17">
            <a:extLst>
              <a:ext uri="{FF2B5EF4-FFF2-40B4-BE49-F238E27FC236}">
                <a16:creationId xmlns:a16="http://schemas.microsoft.com/office/drawing/2014/main" id="{99A5A4CE-F1F1-FF3D-713A-C2DF458219B5}"/>
              </a:ext>
            </a:extLst>
          </p:cNvPr>
          <p:cNvSpPr txBox="1"/>
          <p:nvPr/>
        </p:nvSpPr>
        <p:spPr>
          <a:xfrm>
            <a:off x="9952073" y="2684173"/>
            <a:ext cx="1624669" cy="584775"/>
          </a:xfrm>
          <a:prstGeom prst="rect">
            <a:avLst/>
          </a:prstGeom>
          <a:noFill/>
        </p:spPr>
        <p:txBody>
          <a:bodyPr wrap="square" rtlCol="0">
            <a:spAutoFit/>
          </a:bodyPr>
          <a:lstStyle/>
          <a:p>
            <a:pPr algn="ctr"/>
            <a:r>
              <a:rPr lang="it-IT" sz="1600" b="1" noProof="0">
                <a:solidFill>
                  <a:schemeClr val="tx2"/>
                </a:solidFill>
              </a:rPr>
              <a:t>Classificazione delle Foglie</a:t>
            </a:r>
          </a:p>
        </p:txBody>
      </p:sp>
      <p:sp>
        <p:nvSpPr>
          <p:cNvPr id="7" name="CasellaDiTesto 6">
            <a:extLst>
              <a:ext uri="{FF2B5EF4-FFF2-40B4-BE49-F238E27FC236}">
                <a16:creationId xmlns:a16="http://schemas.microsoft.com/office/drawing/2014/main" id="{F6789A58-B679-56BC-568D-9D687CDAC233}"/>
              </a:ext>
            </a:extLst>
          </p:cNvPr>
          <p:cNvSpPr txBox="1"/>
          <p:nvPr/>
        </p:nvSpPr>
        <p:spPr>
          <a:xfrm>
            <a:off x="5337640" y="3458497"/>
            <a:ext cx="1667622" cy="1815882"/>
          </a:xfrm>
          <a:prstGeom prst="rect">
            <a:avLst/>
          </a:prstGeom>
          <a:noFill/>
        </p:spPr>
        <p:txBody>
          <a:bodyPr wrap="square" rtlCol="0">
            <a:spAutoFit/>
          </a:bodyPr>
          <a:lstStyle/>
          <a:p>
            <a:r>
              <a:rPr lang="it-IT" sz="1400" noProof="0">
                <a:solidFill>
                  <a:schemeClr val="bg1"/>
                </a:solidFill>
              </a:rPr>
              <a:t>Per poter riconoscere gli oggetti appena segmentati è necessario estrapolare le caratteristiche di quest’ultimi</a:t>
            </a:r>
          </a:p>
        </p:txBody>
      </p:sp>
    </p:spTree>
    <p:extLst>
      <p:ext uri="{BB962C8B-B14F-4D97-AF65-F5344CB8AC3E}">
        <p14:creationId xmlns:p14="http://schemas.microsoft.com/office/powerpoint/2010/main" val="1026684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615BDB-13C4-C0C6-1C50-21CCC103512D}"/>
              </a:ext>
            </a:extLst>
          </p:cNvPr>
          <p:cNvSpPr>
            <a:spLocks noGrp="1"/>
          </p:cNvSpPr>
          <p:nvPr>
            <p:ph type="sldNum" sz="quarter" idx="12"/>
          </p:nvPr>
        </p:nvSpPr>
        <p:spPr/>
        <p:txBody>
          <a:bodyPr/>
          <a:lstStyle/>
          <a:p>
            <a:pPr algn="ctr"/>
            <a:fld id="{49AE70B2-8BF9-45C0-BB95-33D1B9D3A854}" type="slidenum">
              <a:rPr lang="it-IT" noProof="0" smtClean="0"/>
              <a:pPr algn="ctr"/>
              <a:t>14</a:t>
            </a:fld>
            <a:endParaRPr lang="it-IT" noProof="0"/>
          </a:p>
        </p:txBody>
      </p:sp>
      <p:sp>
        <p:nvSpPr>
          <p:cNvPr id="3" name="Title 2">
            <a:extLst>
              <a:ext uri="{FF2B5EF4-FFF2-40B4-BE49-F238E27FC236}">
                <a16:creationId xmlns:a16="http://schemas.microsoft.com/office/drawing/2014/main" id="{61F15BCF-38E5-7C5A-561F-93988B38420A}"/>
              </a:ext>
            </a:extLst>
          </p:cNvPr>
          <p:cNvSpPr>
            <a:spLocks noGrp="1"/>
          </p:cNvSpPr>
          <p:nvPr>
            <p:ph type="title"/>
          </p:nvPr>
        </p:nvSpPr>
        <p:spPr/>
        <p:txBody>
          <a:bodyPr/>
          <a:lstStyle/>
          <a:p>
            <a:r>
              <a:rPr lang="it-IT" noProof="0" dirty="0">
                <a:solidFill>
                  <a:schemeClr val="tx2"/>
                </a:solidFill>
              </a:rPr>
              <a:t>Pipeline di estrazione delle features dal dataset</a:t>
            </a:r>
          </a:p>
        </p:txBody>
      </p:sp>
      <p:pic>
        <p:nvPicPr>
          <p:cNvPr id="5" name="Picture 4" descr="A diagram of a computer&#10;&#10;AI-generated content may be incorrect.">
            <a:extLst>
              <a:ext uri="{FF2B5EF4-FFF2-40B4-BE49-F238E27FC236}">
                <a16:creationId xmlns:a16="http://schemas.microsoft.com/office/drawing/2014/main" id="{FCA7CB50-F070-1B72-75FB-2DC5C9610C79}"/>
              </a:ext>
            </a:extLst>
          </p:cNvPr>
          <p:cNvPicPr>
            <a:picLocks noChangeAspect="1"/>
          </p:cNvPicPr>
          <p:nvPr/>
        </p:nvPicPr>
        <p:blipFill>
          <a:blip r:embed="rId2">
            <a:extLst>
              <a:ext uri="{28A0092B-C50C-407E-A947-70E740481C1C}">
                <a14:useLocalDpi xmlns:a14="http://schemas.microsoft.com/office/drawing/2010/main" val="0"/>
              </a:ext>
            </a:extLst>
          </a:blip>
          <a:srcRect t="3527"/>
          <a:stretch>
            <a:fillRect/>
          </a:stretch>
        </p:blipFill>
        <p:spPr>
          <a:xfrm>
            <a:off x="370390" y="2199190"/>
            <a:ext cx="11483618" cy="2476982"/>
          </a:xfrm>
          <a:prstGeom prst="rect">
            <a:avLst/>
          </a:prstGeom>
        </p:spPr>
      </p:pic>
    </p:spTree>
    <p:extLst>
      <p:ext uri="{BB962C8B-B14F-4D97-AF65-F5344CB8AC3E}">
        <p14:creationId xmlns:p14="http://schemas.microsoft.com/office/powerpoint/2010/main" val="4194790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2E7D4-7B89-FF4B-160B-DEEDDD8F578C}"/>
              </a:ext>
            </a:extLst>
          </p:cNvPr>
          <p:cNvSpPr>
            <a:spLocks noGrp="1"/>
          </p:cNvSpPr>
          <p:nvPr>
            <p:ph type="title"/>
          </p:nvPr>
        </p:nvSpPr>
        <p:spPr>
          <a:xfrm>
            <a:off x="494515" y="393024"/>
            <a:ext cx="10800000" cy="720000"/>
          </a:xfrm>
        </p:spPr>
        <p:txBody>
          <a:bodyPr anchor="ctr">
            <a:normAutofit/>
          </a:bodyPr>
          <a:lstStyle/>
          <a:p>
            <a:r>
              <a:rPr lang="it-IT" sz="4400" noProof="0" dirty="0">
                <a:solidFill>
                  <a:schemeClr val="tx2"/>
                </a:solidFill>
                <a:latin typeface="+mn-lt"/>
                <a:ea typeface="微软雅黑" panose="020B0503020204020204" pitchFamily="34" charset="-122"/>
                <a:cs typeface="+mn-ea"/>
                <a:sym typeface="+mn-lt"/>
              </a:rPr>
              <a:t>Calcolo delle Features</a:t>
            </a:r>
          </a:p>
        </p:txBody>
      </p:sp>
      <p:sp>
        <p:nvSpPr>
          <p:cNvPr id="4" name="任意多边形: 形状 17">
            <a:extLst>
              <a:ext uri="{FF2B5EF4-FFF2-40B4-BE49-F238E27FC236}">
                <a16:creationId xmlns:a16="http://schemas.microsoft.com/office/drawing/2014/main" id="{0084B9D9-3D7A-341D-7688-7FEEE453432E}"/>
              </a:ext>
            </a:extLst>
          </p:cNvPr>
          <p:cNvSpPr/>
          <p:nvPr>
            <p:custDataLst>
              <p:tags r:id="rId1"/>
            </p:custDataLst>
          </p:nvPr>
        </p:nvSpPr>
        <p:spPr>
          <a:xfrm>
            <a:off x="1173105" y="4046773"/>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5" name="任意多边形: 形状 21">
            <a:extLst>
              <a:ext uri="{FF2B5EF4-FFF2-40B4-BE49-F238E27FC236}">
                <a16:creationId xmlns:a16="http://schemas.microsoft.com/office/drawing/2014/main" id="{DA8705AD-EDEF-55CC-D554-B4C76B6C5AC1}"/>
              </a:ext>
            </a:extLst>
          </p:cNvPr>
          <p:cNvSpPr/>
          <p:nvPr>
            <p:custDataLst>
              <p:tags r:id="rId2"/>
            </p:custDataLst>
          </p:nvPr>
        </p:nvSpPr>
        <p:spPr>
          <a:xfrm>
            <a:off x="1035980" y="3830192"/>
            <a:ext cx="10121309"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noFill/>
          <a:ln w="15875">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6" name="椭圆 47">
            <a:extLst>
              <a:ext uri="{FF2B5EF4-FFF2-40B4-BE49-F238E27FC236}">
                <a16:creationId xmlns:a16="http://schemas.microsoft.com/office/drawing/2014/main" id="{D8E40CB4-4460-7BCD-B5A6-F537C54FBEC3}"/>
              </a:ext>
            </a:extLst>
          </p:cNvPr>
          <p:cNvSpPr/>
          <p:nvPr>
            <p:custDataLst>
              <p:tags r:id="rId3"/>
            </p:custDataLst>
          </p:nvPr>
        </p:nvSpPr>
        <p:spPr>
          <a:xfrm>
            <a:off x="1829190" y="4821171"/>
            <a:ext cx="146364" cy="146364"/>
          </a:xfrm>
          <a:prstGeom prst="ellipse">
            <a:avLst/>
          </a:prstGeom>
          <a:solidFill>
            <a:schemeClr val="tx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7" name="椭圆 48">
            <a:extLst>
              <a:ext uri="{FF2B5EF4-FFF2-40B4-BE49-F238E27FC236}">
                <a16:creationId xmlns:a16="http://schemas.microsoft.com/office/drawing/2014/main" id="{445B9784-CAB0-AE36-BA94-FAA9BB994609}"/>
              </a:ext>
            </a:extLst>
          </p:cNvPr>
          <p:cNvSpPr/>
          <p:nvPr>
            <p:custDataLst>
              <p:tags r:id="rId4"/>
            </p:custDataLst>
          </p:nvPr>
        </p:nvSpPr>
        <p:spPr>
          <a:xfrm>
            <a:off x="1857156" y="4849137"/>
            <a:ext cx="90432" cy="90432"/>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8" name="矩形 49">
            <a:extLst>
              <a:ext uri="{FF2B5EF4-FFF2-40B4-BE49-F238E27FC236}">
                <a16:creationId xmlns:a16="http://schemas.microsoft.com/office/drawing/2014/main" id="{5D1919A2-E9A4-AF49-123E-670F80A476C9}"/>
              </a:ext>
            </a:extLst>
          </p:cNvPr>
          <p:cNvSpPr/>
          <p:nvPr>
            <p:custDataLst>
              <p:tags r:id="rId5"/>
            </p:custDataLst>
          </p:nvPr>
        </p:nvSpPr>
        <p:spPr>
          <a:xfrm>
            <a:off x="5238887" y="2256736"/>
            <a:ext cx="2609193" cy="904605"/>
          </a:xfrm>
          <a:prstGeom prst="rect">
            <a:avLst/>
          </a:prstGeom>
          <a:noFill/>
        </p:spPr>
        <p:txBody>
          <a:bodyPr wrap="square" lIns="0" tIns="0" rIns="0" bIns="0" rtlCol="0" anchor="t" anchorCtr="0">
            <a:noAutofit/>
          </a:bodyPr>
          <a:lstStyle/>
          <a:p>
            <a:pPr marL="171450" indent="-171450">
              <a:lnSpc>
                <a:spcPct val="150000"/>
              </a:lnSpc>
              <a:spcBef>
                <a:spcPct val="0"/>
              </a:spcBef>
              <a:spcAft>
                <a:spcPct val="0"/>
              </a:spcAft>
              <a:buFont typeface="Arial" panose="020B0604020202020204" pitchFamily="34" charset="0"/>
              <a:buChar char="•"/>
            </a:pPr>
            <a:r>
              <a:rPr lang="it-IT" sz="1200" noProof="0" dirty="0">
                <a:solidFill>
                  <a:schemeClr val="tx2"/>
                </a:solidFill>
                <a:ea typeface="微软雅黑" panose="020B0503020204020204" pitchFamily="34" charset="-122"/>
                <a:cs typeface="+mn-ea"/>
                <a:sym typeface="+mn-lt"/>
                <a:hlinkClick r:id="rId19" action="ppaction://hlinksldjump"/>
              </a:rPr>
              <a:t>RILBP</a:t>
            </a:r>
            <a:endParaRPr lang="it-IT" sz="1200" noProof="0" dirty="0">
              <a:solidFill>
                <a:schemeClr val="tx2"/>
              </a:solidFill>
              <a:ea typeface="微软雅黑" panose="020B0503020204020204" pitchFamily="34" charset="-122"/>
              <a:cs typeface="+mn-ea"/>
              <a:sym typeface="+mn-lt"/>
            </a:endParaRPr>
          </a:p>
          <a:p>
            <a:pPr marL="171450" indent="-171450">
              <a:lnSpc>
                <a:spcPct val="150000"/>
              </a:lnSpc>
              <a:spcBef>
                <a:spcPct val="0"/>
              </a:spcBef>
              <a:spcAft>
                <a:spcPct val="0"/>
              </a:spcAft>
              <a:buFont typeface="Arial" panose="020B0604020202020204" pitchFamily="34" charset="0"/>
              <a:buChar char="•"/>
            </a:pPr>
            <a:r>
              <a:rPr lang="it-IT" sz="1200" noProof="0" dirty="0">
                <a:solidFill>
                  <a:schemeClr val="tx2"/>
                </a:solidFill>
                <a:ea typeface="微软雅黑" panose="020B0503020204020204" pitchFamily="34" charset="-122"/>
                <a:cs typeface="+mn-ea"/>
                <a:sym typeface="+mn-lt"/>
              </a:rPr>
              <a:t>Edge </a:t>
            </a:r>
            <a:r>
              <a:rPr lang="it-IT" sz="1200" noProof="0" dirty="0" err="1">
                <a:solidFill>
                  <a:schemeClr val="tx2"/>
                </a:solidFill>
                <a:ea typeface="微软雅黑" panose="020B0503020204020204" pitchFamily="34" charset="-122"/>
                <a:cs typeface="+mn-ea"/>
                <a:sym typeface="+mn-lt"/>
              </a:rPr>
              <a:t>Histogram</a:t>
            </a:r>
            <a:r>
              <a:rPr lang="it-IT" sz="1200" noProof="0" dirty="0">
                <a:solidFill>
                  <a:schemeClr val="tx2"/>
                </a:solidFill>
                <a:ea typeface="微软雅黑" panose="020B0503020204020204" pitchFamily="34" charset="-122"/>
                <a:cs typeface="+mn-ea"/>
                <a:sym typeface="+mn-lt"/>
              </a:rPr>
              <a:t> </a:t>
            </a:r>
            <a:r>
              <a:rPr lang="it-IT" sz="1200" noProof="0" dirty="0" err="1">
                <a:solidFill>
                  <a:schemeClr val="tx2"/>
                </a:solidFill>
                <a:ea typeface="微软雅黑" panose="020B0503020204020204" pitchFamily="34" charset="-122"/>
                <a:cs typeface="+mn-ea"/>
                <a:sym typeface="+mn-lt"/>
              </a:rPr>
              <a:t>Statistic</a:t>
            </a:r>
            <a:r>
              <a:rPr lang="it-IT" sz="1200" noProof="0" dirty="0">
                <a:solidFill>
                  <a:schemeClr val="tx2"/>
                </a:solidFill>
                <a:ea typeface="微软雅黑" panose="020B0503020204020204" pitchFamily="34" charset="-122"/>
                <a:cs typeface="+mn-ea"/>
                <a:sym typeface="+mn-lt"/>
              </a:rPr>
              <a:t> Features</a:t>
            </a:r>
          </a:p>
          <a:p>
            <a:pPr marL="171450" indent="-171450">
              <a:lnSpc>
                <a:spcPct val="150000"/>
              </a:lnSpc>
              <a:spcBef>
                <a:spcPct val="0"/>
              </a:spcBef>
              <a:spcAft>
                <a:spcPct val="0"/>
              </a:spcAft>
              <a:buFont typeface="Arial" panose="020B0604020202020204" pitchFamily="34" charset="0"/>
              <a:buChar char="•"/>
            </a:pPr>
            <a:r>
              <a:rPr lang="it-IT" sz="1200" noProof="0" dirty="0">
                <a:solidFill>
                  <a:schemeClr val="tx2"/>
                </a:solidFill>
                <a:ea typeface="微软雅黑" panose="020B0503020204020204" pitchFamily="34" charset="-122"/>
                <a:cs typeface="+mn-ea"/>
                <a:sym typeface="+mn-lt"/>
                <a:hlinkClick r:id="rId20" action="ppaction://hlinksldjump"/>
              </a:rPr>
              <a:t>Momenti di </a:t>
            </a:r>
            <a:r>
              <a:rPr lang="it-IT" sz="1200" noProof="0" dirty="0" err="1">
                <a:solidFill>
                  <a:schemeClr val="tx2"/>
                </a:solidFill>
                <a:ea typeface="微软雅黑" panose="020B0503020204020204" pitchFamily="34" charset="-122"/>
                <a:cs typeface="+mn-ea"/>
                <a:sym typeface="+mn-lt"/>
                <a:hlinkClick r:id="rId20" action="ppaction://hlinksldjump"/>
              </a:rPr>
              <a:t>Zernike</a:t>
            </a:r>
            <a:endParaRPr lang="it-IT" sz="1200" noProof="0" dirty="0">
              <a:solidFill>
                <a:schemeClr val="tx2"/>
              </a:solidFill>
              <a:ea typeface="微软雅黑" panose="020B0503020204020204" pitchFamily="34" charset="-122"/>
              <a:cs typeface="+mn-ea"/>
              <a:sym typeface="+mn-lt"/>
            </a:endParaRPr>
          </a:p>
          <a:p>
            <a:pPr marL="171450" indent="-171450">
              <a:lnSpc>
                <a:spcPct val="150000"/>
              </a:lnSpc>
              <a:spcBef>
                <a:spcPct val="0"/>
              </a:spcBef>
              <a:spcAft>
                <a:spcPct val="0"/>
              </a:spcAft>
              <a:buFont typeface="Arial" panose="020B0604020202020204" pitchFamily="34" charset="0"/>
              <a:buChar char="•"/>
            </a:pPr>
            <a:endParaRPr lang="it-IT" sz="1200" noProof="0" dirty="0">
              <a:solidFill>
                <a:schemeClr val="tx2"/>
              </a:solidFill>
              <a:ea typeface="微软雅黑" panose="020B0503020204020204" pitchFamily="34" charset="-122"/>
              <a:cs typeface="+mn-ea"/>
              <a:sym typeface="+mn-lt"/>
            </a:endParaRPr>
          </a:p>
        </p:txBody>
      </p:sp>
      <p:sp>
        <p:nvSpPr>
          <p:cNvPr id="9" name="矩形 50">
            <a:extLst>
              <a:ext uri="{FF2B5EF4-FFF2-40B4-BE49-F238E27FC236}">
                <a16:creationId xmlns:a16="http://schemas.microsoft.com/office/drawing/2014/main" id="{BCAEF330-9BD3-0F05-E842-A9073C41D81A}"/>
              </a:ext>
            </a:extLst>
          </p:cNvPr>
          <p:cNvSpPr/>
          <p:nvPr>
            <p:custDataLst>
              <p:tags r:id="rId6"/>
            </p:custDataLst>
          </p:nvPr>
        </p:nvSpPr>
        <p:spPr>
          <a:xfrm>
            <a:off x="5238886" y="1888489"/>
            <a:ext cx="2257983" cy="368247"/>
          </a:xfrm>
          <a:prstGeom prst="rect">
            <a:avLst/>
          </a:prstGeom>
          <a:noFill/>
        </p:spPr>
        <p:txBody>
          <a:bodyPr wrap="square" lIns="0" tIns="0" rIns="0" bIns="0" rtlCol="0" anchor="b">
            <a:noAutofit/>
          </a:bodyPr>
          <a:lstStyle/>
          <a:p>
            <a:pPr marL="0" indent="0">
              <a:lnSpc>
                <a:spcPct val="100000"/>
              </a:lnSpc>
              <a:spcBef>
                <a:spcPts val="0"/>
              </a:spcBef>
              <a:spcAft>
                <a:spcPts val="0"/>
              </a:spcAft>
              <a:buSzPct val="100000"/>
            </a:pPr>
            <a:r>
              <a:rPr lang="it-IT" b="1" noProof="0">
                <a:solidFill>
                  <a:schemeClr val="tx2"/>
                </a:solidFill>
                <a:ea typeface="微软雅黑" panose="020B0503020204020204" pitchFamily="34" charset="-122"/>
                <a:cs typeface="+mn-ea"/>
                <a:sym typeface="+mn-lt"/>
              </a:rPr>
              <a:t>Texture</a:t>
            </a:r>
          </a:p>
        </p:txBody>
      </p:sp>
      <p:cxnSp>
        <p:nvCxnSpPr>
          <p:cNvPr id="10" name="直接连接符 51">
            <a:extLst>
              <a:ext uri="{FF2B5EF4-FFF2-40B4-BE49-F238E27FC236}">
                <a16:creationId xmlns:a16="http://schemas.microsoft.com/office/drawing/2014/main" id="{BA75F2E2-8370-827E-825F-DACB11C5DB48}"/>
              </a:ext>
            </a:extLst>
          </p:cNvPr>
          <p:cNvCxnSpPr/>
          <p:nvPr>
            <p:custDataLst>
              <p:tags r:id="rId7"/>
            </p:custDataLst>
          </p:nvPr>
        </p:nvCxnSpPr>
        <p:spPr>
          <a:xfrm flipV="1">
            <a:off x="1903677" y="4172011"/>
            <a:ext cx="0" cy="649160"/>
          </a:xfrm>
          <a:prstGeom prst="line">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cxnSp>
      <p:sp>
        <p:nvSpPr>
          <p:cNvPr id="11" name="椭圆 52">
            <a:extLst>
              <a:ext uri="{FF2B5EF4-FFF2-40B4-BE49-F238E27FC236}">
                <a16:creationId xmlns:a16="http://schemas.microsoft.com/office/drawing/2014/main" id="{B480C479-A6C0-3374-C652-0924987A5485}"/>
              </a:ext>
            </a:extLst>
          </p:cNvPr>
          <p:cNvSpPr/>
          <p:nvPr>
            <p:custDataLst>
              <p:tags r:id="rId8"/>
            </p:custDataLst>
          </p:nvPr>
        </p:nvSpPr>
        <p:spPr>
          <a:xfrm>
            <a:off x="10217718" y="4821171"/>
            <a:ext cx="146364" cy="146364"/>
          </a:xfrm>
          <a:prstGeom prst="ellipse">
            <a:avLst/>
          </a:prstGeom>
          <a:solidFill>
            <a:schemeClr val="tx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12" name="椭圆 53">
            <a:extLst>
              <a:ext uri="{FF2B5EF4-FFF2-40B4-BE49-F238E27FC236}">
                <a16:creationId xmlns:a16="http://schemas.microsoft.com/office/drawing/2014/main" id="{EBB7DDA8-4D78-728F-85F4-C438F03C3493}"/>
              </a:ext>
            </a:extLst>
          </p:cNvPr>
          <p:cNvSpPr/>
          <p:nvPr>
            <p:custDataLst>
              <p:tags r:id="rId9"/>
            </p:custDataLst>
          </p:nvPr>
        </p:nvSpPr>
        <p:spPr>
          <a:xfrm>
            <a:off x="10245684" y="4849137"/>
            <a:ext cx="90432" cy="90432"/>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13" name="矩形 54">
            <a:extLst>
              <a:ext uri="{FF2B5EF4-FFF2-40B4-BE49-F238E27FC236}">
                <a16:creationId xmlns:a16="http://schemas.microsoft.com/office/drawing/2014/main" id="{B9CF44E9-E4F5-C0DE-044C-527C91A54F96}"/>
              </a:ext>
            </a:extLst>
          </p:cNvPr>
          <p:cNvSpPr/>
          <p:nvPr>
            <p:custDataLst>
              <p:tags r:id="rId10"/>
            </p:custDataLst>
          </p:nvPr>
        </p:nvSpPr>
        <p:spPr>
          <a:xfrm>
            <a:off x="10292204" y="3063368"/>
            <a:ext cx="1397146" cy="1112359"/>
          </a:xfrm>
          <a:prstGeom prst="rect">
            <a:avLst/>
          </a:prstGeom>
          <a:noFill/>
        </p:spPr>
        <p:txBody>
          <a:bodyPr wrap="square" lIns="0" tIns="0" rIns="0" bIns="0" rtlCol="0" anchor="t" anchorCtr="0">
            <a:noAutofit/>
          </a:bodyPr>
          <a:lstStyle/>
          <a:p>
            <a:pPr marL="171450" indent="-171450">
              <a:lnSpc>
                <a:spcPct val="150000"/>
              </a:lnSpc>
              <a:spcBef>
                <a:spcPct val="0"/>
              </a:spcBef>
              <a:spcAft>
                <a:spcPct val="0"/>
              </a:spcAft>
              <a:buFont typeface="Arial" panose="020B0604020202020204" pitchFamily="34" charset="0"/>
              <a:buChar char="•"/>
            </a:pPr>
            <a:r>
              <a:rPr lang="it-IT" sz="1200" noProof="0" dirty="0">
                <a:solidFill>
                  <a:schemeClr val="tx2"/>
                </a:solidFill>
                <a:ea typeface="微软雅黑" panose="020B0503020204020204" pitchFamily="34" charset="-122"/>
                <a:cs typeface="+mn-ea"/>
                <a:sym typeface="+mn-lt"/>
              </a:rPr>
              <a:t>Media</a:t>
            </a:r>
          </a:p>
          <a:p>
            <a:pPr marL="171450" indent="-171450">
              <a:lnSpc>
                <a:spcPct val="150000"/>
              </a:lnSpc>
              <a:spcBef>
                <a:spcPct val="0"/>
              </a:spcBef>
              <a:spcAft>
                <a:spcPct val="0"/>
              </a:spcAft>
              <a:buFont typeface="Arial" panose="020B0604020202020204" pitchFamily="34" charset="0"/>
              <a:buChar char="•"/>
            </a:pPr>
            <a:r>
              <a:rPr lang="it-IT" sz="1200" noProof="0" dirty="0">
                <a:solidFill>
                  <a:schemeClr val="tx2"/>
                </a:solidFill>
                <a:ea typeface="微软雅黑" panose="020B0503020204020204" pitchFamily="34" charset="-122"/>
                <a:cs typeface="+mn-ea"/>
                <a:sym typeface="+mn-lt"/>
              </a:rPr>
              <a:t>STD</a:t>
            </a:r>
          </a:p>
          <a:p>
            <a:pPr marL="171450" indent="-171450">
              <a:lnSpc>
                <a:spcPct val="150000"/>
              </a:lnSpc>
              <a:spcBef>
                <a:spcPct val="0"/>
              </a:spcBef>
              <a:spcAft>
                <a:spcPct val="0"/>
              </a:spcAft>
              <a:buFont typeface="Arial" panose="020B0604020202020204" pitchFamily="34" charset="0"/>
              <a:buChar char="•"/>
            </a:pPr>
            <a:r>
              <a:rPr lang="it-IT" sz="1200" noProof="0" dirty="0" err="1">
                <a:solidFill>
                  <a:schemeClr val="tx2"/>
                </a:solidFill>
                <a:ea typeface="微软雅黑" panose="020B0503020204020204" pitchFamily="34" charset="-122"/>
                <a:cs typeface="+mn-ea"/>
                <a:sym typeface="+mn-lt"/>
              </a:rPr>
              <a:t>Kurtosi</a:t>
            </a:r>
            <a:endParaRPr lang="it-IT" sz="1200" noProof="0" dirty="0">
              <a:solidFill>
                <a:schemeClr val="tx2"/>
              </a:solidFill>
              <a:ea typeface="微软雅黑" panose="020B0503020204020204" pitchFamily="34" charset="-122"/>
              <a:cs typeface="+mn-ea"/>
              <a:sym typeface="+mn-lt"/>
            </a:endParaRPr>
          </a:p>
          <a:p>
            <a:pPr marL="171450" indent="-171450">
              <a:lnSpc>
                <a:spcPct val="150000"/>
              </a:lnSpc>
              <a:spcBef>
                <a:spcPct val="0"/>
              </a:spcBef>
              <a:spcAft>
                <a:spcPct val="0"/>
              </a:spcAft>
              <a:buFont typeface="Arial" panose="020B0604020202020204" pitchFamily="34" charset="0"/>
              <a:buChar char="•"/>
            </a:pPr>
            <a:r>
              <a:rPr lang="it-IT" sz="1200" noProof="0" dirty="0" err="1">
                <a:solidFill>
                  <a:schemeClr val="tx2"/>
                </a:solidFill>
                <a:ea typeface="微软雅黑" panose="020B0503020204020204" pitchFamily="34" charset="-122"/>
                <a:cs typeface="+mn-ea"/>
                <a:sym typeface="+mn-lt"/>
              </a:rPr>
              <a:t>Assimmetria</a:t>
            </a:r>
            <a:r>
              <a:rPr lang="it-IT" sz="1200" noProof="0" dirty="0">
                <a:solidFill>
                  <a:schemeClr val="tx2"/>
                </a:solidFill>
                <a:ea typeface="微软雅黑" panose="020B0503020204020204" pitchFamily="34" charset="-122"/>
                <a:cs typeface="+mn-ea"/>
                <a:sym typeface="+mn-lt"/>
              </a:rPr>
              <a:t> Canali</a:t>
            </a:r>
          </a:p>
        </p:txBody>
      </p:sp>
      <p:sp>
        <p:nvSpPr>
          <p:cNvPr id="14" name="矩形 55">
            <a:extLst>
              <a:ext uri="{FF2B5EF4-FFF2-40B4-BE49-F238E27FC236}">
                <a16:creationId xmlns:a16="http://schemas.microsoft.com/office/drawing/2014/main" id="{ACB87016-13DF-8EAC-B937-286587194C84}"/>
              </a:ext>
            </a:extLst>
          </p:cNvPr>
          <p:cNvSpPr/>
          <p:nvPr>
            <p:custDataLst>
              <p:tags r:id="rId11"/>
            </p:custDataLst>
          </p:nvPr>
        </p:nvSpPr>
        <p:spPr>
          <a:xfrm>
            <a:off x="10296763" y="2667155"/>
            <a:ext cx="1397152" cy="368247"/>
          </a:xfrm>
          <a:prstGeom prst="rect">
            <a:avLst/>
          </a:prstGeom>
          <a:noFill/>
        </p:spPr>
        <p:txBody>
          <a:bodyPr wrap="square" lIns="0" tIns="0" rIns="0" bIns="0" rtlCol="0" anchor="b">
            <a:noAutofit/>
          </a:bodyPr>
          <a:lstStyle/>
          <a:p>
            <a:pPr>
              <a:lnSpc>
                <a:spcPct val="100000"/>
              </a:lnSpc>
              <a:spcBef>
                <a:spcPts val="0"/>
              </a:spcBef>
              <a:spcAft>
                <a:spcPts val="0"/>
              </a:spcAft>
              <a:buSzPct val="100000"/>
            </a:pPr>
            <a:r>
              <a:rPr lang="it-IT" b="1" noProof="0">
                <a:solidFill>
                  <a:schemeClr val="tx2"/>
                </a:solidFill>
                <a:ea typeface="微软雅黑" panose="020B0503020204020204" pitchFamily="34" charset="-122"/>
                <a:cs typeface="+mn-ea"/>
                <a:sym typeface="+mn-lt"/>
              </a:rPr>
              <a:t>Colore</a:t>
            </a:r>
          </a:p>
        </p:txBody>
      </p:sp>
      <p:cxnSp>
        <p:nvCxnSpPr>
          <p:cNvPr id="15" name="直接连接符 56">
            <a:extLst>
              <a:ext uri="{FF2B5EF4-FFF2-40B4-BE49-F238E27FC236}">
                <a16:creationId xmlns:a16="http://schemas.microsoft.com/office/drawing/2014/main" id="{C5EC8A64-1B42-170F-FB5E-3D95F310C542}"/>
              </a:ext>
            </a:extLst>
          </p:cNvPr>
          <p:cNvCxnSpPr/>
          <p:nvPr>
            <p:custDataLst>
              <p:tags r:id="rId12"/>
            </p:custDataLst>
          </p:nvPr>
        </p:nvCxnSpPr>
        <p:spPr>
          <a:xfrm flipV="1">
            <a:off x="10292204" y="4172011"/>
            <a:ext cx="0" cy="649160"/>
          </a:xfrm>
          <a:prstGeom prst="line">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cxnSp>
      <p:sp>
        <p:nvSpPr>
          <p:cNvPr id="26" name="椭圆 70">
            <a:extLst>
              <a:ext uri="{FF2B5EF4-FFF2-40B4-BE49-F238E27FC236}">
                <a16:creationId xmlns:a16="http://schemas.microsoft.com/office/drawing/2014/main" id="{5DB8C9F3-5ED4-348C-77BE-A8AD28CD04F2}"/>
              </a:ext>
            </a:extLst>
          </p:cNvPr>
          <p:cNvSpPr/>
          <p:nvPr>
            <p:custDataLst>
              <p:tags r:id="rId13"/>
            </p:custDataLst>
          </p:nvPr>
        </p:nvSpPr>
        <p:spPr>
          <a:xfrm>
            <a:off x="5194114" y="3751614"/>
            <a:ext cx="146364" cy="146364"/>
          </a:xfrm>
          <a:prstGeom prst="ellipse">
            <a:avLst/>
          </a:prstGeom>
          <a:solidFill>
            <a:schemeClr val="tx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7" name="椭圆 71">
            <a:extLst>
              <a:ext uri="{FF2B5EF4-FFF2-40B4-BE49-F238E27FC236}">
                <a16:creationId xmlns:a16="http://schemas.microsoft.com/office/drawing/2014/main" id="{22C3F90E-71EF-F7BF-9B7F-EC92F751F34F}"/>
              </a:ext>
            </a:extLst>
          </p:cNvPr>
          <p:cNvSpPr/>
          <p:nvPr>
            <p:custDataLst>
              <p:tags r:id="rId14"/>
            </p:custDataLst>
          </p:nvPr>
        </p:nvSpPr>
        <p:spPr>
          <a:xfrm>
            <a:off x="5222079" y="3779579"/>
            <a:ext cx="90432" cy="90432"/>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8" name="矩形 72">
            <a:extLst>
              <a:ext uri="{FF2B5EF4-FFF2-40B4-BE49-F238E27FC236}">
                <a16:creationId xmlns:a16="http://schemas.microsoft.com/office/drawing/2014/main" id="{552ACE1F-E64F-9C70-BA33-824A41DB5D0D}"/>
              </a:ext>
            </a:extLst>
          </p:cNvPr>
          <p:cNvSpPr/>
          <p:nvPr>
            <p:custDataLst>
              <p:tags r:id="rId15"/>
            </p:custDataLst>
          </p:nvPr>
        </p:nvSpPr>
        <p:spPr>
          <a:xfrm>
            <a:off x="1881942" y="3043361"/>
            <a:ext cx="1646974" cy="1210553"/>
          </a:xfrm>
          <a:prstGeom prst="rect">
            <a:avLst/>
          </a:prstGeom>
          <a:noFill/>
        </p:spPr>
        <p:txBody>
          <a:bodyPr wrap="square" lIns="0" tIns="0" rIns="0" bIns="0" rtlCol="0" anchor="t" anchorCtr="0">
            <a:noAutofit/>
          </a:bodyPr>
          <a:lstStyle/>
          <a:p>
            <a:pPr marL="171450" indent="-171450">
              <a:lnSpc>
                <a:spcPct val="150000"/>
              </a:lnSpc>
              <a:spcBef>
                <a:spcPct val="0"/>
              </a:spcBef>
              <a:spcAft>
                <a:spcPct val="0"/>
              </a:spcAft>
              <a:buFont typeface="Arial" panose="020B0604020202020204" pitchFamily="34" charset="0"/>
              <a:buChar char="•"/>
            </a:pPr>
            <a:r>
              <a:rPr lang="it-IT" sz="1200" noProof="0">
                <a:solidFill>
                  <a:schemeClr val="tx2"/>
                </a:solidFill>
                <a:ea typeface="微软雅黑" panose="020B0503020204020204" pitchFamily="34" charset="-122"/>
                <a:cs typeface="+mn-ea"/>
                <a:sym typeface="+mn-lt"/>
              </a:rPr>
              <a:t>Signature Polare</a:t>
            </a:r>
          </a:p>
          <a:p>
            <a:pPr marL="171450" indent="-171450">
              <a:lnSpc>
                <a:spcPct val="150000"/>
              </a:lnSpc>
              <a:spcBef>
                <a:spcPct val="0"/>
              </a:spcBef>
              <a:spcAft>
                <a:spcPct val="0"/>
              </a:spcAft>
              <a:buFont typeface="Arial" panose="020B0604020202020204" pitchFamily="34" charset="0"/>
              <a:buChar char="•"/>
            </a:pPr>
            <a:r>
              <a:rPr lang="it-IT" sz="1200" noProof="0">
                <a:solidFill>
                  <a:schemeClr val="tx2"/>
                </a:solidFill>
                <a:ea typeface="微软雅黑" panose="020B0503020204020204" pitchFamily="34" charset="-122"/>
                <a:cs typeface="+mn-ea"/>
                <a:sym typeface="+mn-lt"/>
              </a:rPr>
              <a:t>Feature Statistiche</a:t>
            </a:r>
          </a:p>
          <a:p>
            <a:pPr marL="171450" indent="-171450">
              <a:lnSpc>
                <a:spcPct val="150000"/>
              </a:lnSpc>
              <a:spcBef>
                <a:spcPct val="0"/>
              </a:spcBef>
              <a:spcAft>
                <a:spcPct val="0"/>
              </a:spcAft>
              <a:buFont typeface="Arial" panose="020B0604020202020204" pitchFamily="34" charset="0"/>
              <a:buChar char="•"/>
            </a:pPr>
            <a:r>
              <a:rPr lang="it-IT" sz="1200" noProof="0">
                <a:solidFill>
                  <a:schemeClr val="tx2"/>
                </a:solidFill>
                <a:ea typeface="微软雅黑" panose="020B0503020204020204" pitchFamily="34" charset="-122"/>
                <a:cs typeface="+mn-ea"/>
                <a:sym typeface="+mn-lt"/>
              </a:rPr>
              <a:t>Momenti di Hu</a:t>
            </a:r>
          </a:p>
          <a:p>
            <a:pPr marL="171450" indent="-171450">
              <a:lnSpc>
                <a:spcPct val="150000"/>
              </a:lnSpc>
              <a:spcBef>
                <a:spcPct val="0"/>
              </a:spcBef>
              <a:spcAft>
                <a:spcPct val="0"/>
              </a:spcAft>
              <a:buFont typeface="Arial" panose="020B0604020202020204" pitchFamily="34" charset="0"/>
              <a:buChar char="•"/>
            </a:pPr>
            <a:r>
              <a:rPr lang="it-IT" sz="1200" noProof="0">
                <a:solidFill>
                  <a:schemeClr val="tx2"/>
                </a:solidFill>
                <a:ea typeface="微软雅黑" panose="020B0503020204020204" pitchFamily="34" charset="-122"/>
                <a:cs typeface="+mn-ea"/>
                <a:sym typeface="+mn-lt"/>
                <a:hlinkClick r:id="rId21" action="ppaction://hlinksldjump"/>
              </a:rPr>
              <a:t>Descrittori di Fourier</a:t>
            </a:r>
            <a:endParaRPr lang="it-IT" sz="1200" noProof="0">
              <a:solidFill>
                <a:schemeClr val="tx2"/>
              </a:solidFill>
              <a:ea typeface="微软雅黑" panose="020B0503020204020204" pitchFamily="34" charset="-122"/>
              <a:cs typeface="+mn-ea"/>
              <a:sym typeface="+mn-lt"/>
            </a:endParaRPr>
          </a:p>
        </p:txBody>
      </p:sp>
      <p:sp>
        <p:nvSpPr>
          <p:cNvPr id="29" name="矩形 73">
            <a:extLst>
              <a:ext uri="{FF2B5EF4-FFF2-40B4-BE49-F238E27FC236}">
                <a16:creationId xmlns:a16="http://schemas.microsoft.com/office/drawing/2014/main" id="{6BF3060E-B028-CD8F-24DA-C465A342D32A}"/>
              </a:ext>
            </a:extLst>
          </p:cNvPr>
          <p:cNvSpPr/>
          <p:nvPr>
            <p:custDataLst>
              <p:tags r:id="rId16"/>
            </p:custDataLst>
          </p:nvPr>
        </p:nvSpPr>
        <p:spPr>
          <a:xfrm>
            <a:off x="1867608" y="2671260"/>
            <a:ext cx="1646973" cy="368247"/>
          </a:xfrm>
          <a:prstGeom prst="rect">
            <a:avLst/>
          </a:prstGeom>
          <a:noFill/>
        </p:spPr>
        <p:txBody>
          <a:bodyPr wrap="square" lIns="0" tIns="0" rIns="0" bIns="0" rtlCol="0" anchor="b">
            <a:noAutofit/>
          </a:bodyPr>
          <a:lstStyle/>
          <a:p>
            <a:pPr marL="0" indent="0">
              <a:lnSpc>
                <a:spcPct val="100000"/>
              </a:lnSpc>
              <a:spcBef>
                <a:spcPts val="0"/>
              </a:spcBef>
              <a:spcAft>
                <a:spcPts val="0"/>
              </a:spcAft>
              <a:buSzPct val="100000"/>
            </a:pPr>
            <a:r>
              <a:rPr lang="it-IT" b="1" noProof="0">
                <a:solidFill>
                  <a:schemeClr val="tx2"/>
                </a:solidFill>
                <a:ea typeface="微软雅黑" panose="020B0503020204020204" pitchFamily="34" charset="-122"/>
                <a:cs typeface="+mn-ea"/>
                <a:sym typeface="+mn-lt"/>
              </a:rPr>
              <a:t>Forma/Edge</a:t>
            </a:r>
          </a:p>
        </p:txBody>
      </p:sp>
      <p:cxnSp>
        <p:nvCxnSpPr>
          <p:cNvPr id="30" name="直接连接符 74">
            <a:extLst>
              <a:ext uri="{FF2B5EF4-FFF2-40B4-BE49-F238E27FC236}">
                <a16:creationId xmlns:a16="http://schemas.microsoft.com/office/drawing/2014/main" id="{25A62728-A9F0-C467-4790-18260C5659CE}"/>
              </a:ext>
            </a:extLst>
          </p:cNvPr>
          <p:cNvCxnSpPr/>
          <p:nvPr>
            <p:custDataLst>
              <p:tags r:id="rId17"/>
            </p:custDataLst>
          </p:nvPr>
        </p:nvCxnSpPr>
        <p:spPr>
          <a:xfrm flipV="1">
            <a:off x="5268600" y="3102454"/>
            <a:ext cx="0" cy="649160"/>
          </a:xfrm>
          <a:prstGeom prst="line">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cxnSp>
      <p:pic>
        <p:nvPicPr>
          <p:cNvPr id="34" name="Elemento grafico 33" descr="Mela con riempimento a tinta unita">
            <a:extLst>
              <a:ext uri="{FF2B5EF4-FFF2-40B4-BE49-F238E27FC236}">
                <a16:creationId xmlns:a16="http://schemas.microsoft.com/office/drawing/2014/main" id="{E6BCD32A-7345-197D-9F5B-CE200782DAF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rot="1098620">
            <a:off x="6583357" y="4171362"/>
            <a:ext cx="914400" cy="914400"/>
          </a:xfrm>
          <a:prstGeom prst="rect">
            <a:avLst/>
          </a:prstGeom>
        </p:spPr>
      </p:pic>
      <p:pic>
        <p:nvPicPr>
          <p:cNvPr id="36" name="Elemento grafico 35" descr="Foglia d\'acero con riempimento a tinta unita">
            <a:extLst>
              <a:ext uri="{FF2B5EF4-FFF2-40B4-BE49-F238E27FC236}">
                <a16:creationId xmlns:a16="http://schemas.microsoft.com/office/drawing/2014/main" id="{9336AC11-19D4-5391-B5E9-5C7C8AF7C11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13788" y="4275065"/>
            <a:ext cx="774746" cy="774746"/>
          </a:xfrm>
          <a:prstGeom prst="rect">
            <a:avLst/>
          </a:prstGeom>
        </p:spPr>
      </p:pic>
      <p:pic>
        <p:nvPicPr>
          <p:cNvPr id="38" name="Elemento grafico 37" descr="Foglia con riempimento a tinta unita">
            <a:extLst>
              <a:ext uri="{FF2B5EF4-FFF2-40B4-BE49-F238E27FC236}">
                <a16:creationId xmlns:a16="http://schemas.microsoft.com/office/drawing/2014/main" id="{674517E4-DD37-1BFE-2CF0-1AB49AFF080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129393" y="4849137"/>
            <a:ext cx="914400" cy="914400"/>
          </a:xfrm>
          <a:prstGeom prst="rect">
            <a:avLst/>
          </a:prstGeom>
        </p:spPr>
      </p:pic>
      <p:pic>
        <p:nvPicPr>
          <p:cNvPr id="39" name="Graphic 34">
            <a:extLst>
              <a:ext uri="{FF2B5EF4-FFF2-40B4-BE49-F238E27FC236}">
                <a16:creationId xmlns:a16="http://schemas.microsoft.com/office/drawing/2014/main" id="{338E9B00-8233-9E2F-ED66-EB3D09CC1E6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20557966">
            <a:off x="3083190" y="4803305"/>
            <a:ext cx="774619" cy="774619"/>
          </a:xfrm>
          <a:prstGeom prst="rect">
            <a:avLst/>
          </a:prstGeom>
        </p:spPr>
      </p:pic>
    </p:spTree>
    <p:extLst>
      <p:ext uri="{BB962C8B-B14F-4D97-AF65-F5344CB8AC3E}">
        <p14:creationId xmlns:p14="http://schemas.microsoft.com/office/powerpoint/2010/main" val="1810183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397478-8A83-FA43-9802-21248E525685}"/>
              </a:ext>
            </a:extLst>
          </p:cNvPr>
          <p:cNvSpPr txBox="1"/>
          <p:nvPr/>
        </p:nvSpPr>
        <p:spPr>
          <a:xfrm>
            <a:off x="462010" y="365125"/>
            <a:ext cx="10779642" cy="846987"/>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it-IT" sz="4000" b="1" noProof="0">
                <a:solidFill>
                  <a:schemeClr val="tx2"/>
                </a:solidFill>
                <a:ea typeface="微软雅黑" panose="020B0503020204020204" pitchFamily="34" charset="-122"/>
                <a:cs typeface="+mn-ea"/>
              </a:rPr>
              <a:t>Tempi</a:t>
            </a:r>
            <a:r>
              <a:rPr lang="it-IT" sz="4400" kern="1200" noProof="0">
                <a:solidFill>
                  <a:schemeClr val="tx2"/>
                </a:solidFill>
                <a:latin typeface="+mj-lt"/>
                <a:ea typeface="+mj-ea"/>
                <a:cs typeface="+mj-cs"/>
              </a:rPr>
              <a:t> </a:t>
            </a:r>
            <a:r>
              <a:rPr lang="it-IT" sz="4000" b="1" noProof="0">
                <a:solidFill>
                  <a:schemeClr val="tx2"/>
                </a:solidFill>
                <a:ea typeface="微软雅黑" panose="020B0503020204020204" pitchFamily="34" charset="-122"/>
                <a:cs typeface="+mn-ea"/>
              </a:rPr>
              <a:t>di calcolo per l’estrazione dei descrittori</a:t>
            </a:r>
          </a:p>
        </p:txBody>
      </p:sp>
      <p:sp>
        <p:nvSpPr>
          <p:cNvPr id="6" name="TextBox 5">
            <a:extLst>
              <a:ext uri="{FF2B5EF4-FFF2-40B4-BE49-F238E27FC236}">
                <a16:creationId xmlns:a16="http://schemas.microsoft.com/office/drawing/2014/main" id="{AE94F4C3-3C9E-CBE5-0F4A-06E1A52C1A29}"/>
              </a:ext>
            </a:extLst>
          </p:cNvPr>
          <p:cNvSpPr txBox="1"/>
          <p:nvPr/>
        </p:nvSpPr>
        <p:spPr>
          <a:xfrm>
            <a:off x="6096000" y="1565742"/>
            <a:ext cx="4729716" cy="4351338"/>
          </a:xfrm>
          <a:prstGeom prst="rect">
            <a:avLst/>
          </a:prstGeom>
        </p:spPr>
        <p:txBody>
          <a:bodyPr vert="horz" lIns="91440" tIns="45720" rIns="91440" bIns="45720" rtlCol="0">
            <a:normAutofit/>
          </a:bodyPr>
          <a:lstStyle/>
          <a:p>
            <a:pPr defTabSz="914400">
              <a:lnSpc>
                <a:spcPct val="90000"/>
              </a:lnSpc>
              <a:spcBef>
                <a:spcPts val="1000"/>
              </a:spcBef>
            </a:pPr>
            <a:r>
              <a:rPr lang="it-IT" sz="2400" noProof="0" dirty="0">
                <a:solidFill>
                  <a:schemeClr val="tx2"/>
                </a:solidFill>
              </a:rPr>
              <a:t>I seguenti tempi di calcolo sono stati ricavati da un’analisi basata sui risultati del profiler di MATLAB sull’estrazione dei descrittori sui set di training e testing.</a:t>
            </a:r>
            <a:br>
              <a:rPr lang="it-IT" sz="2400" noProof="0" dirty="0">
                <a:solidFill>
                  <a:schemeClr val="tx2"/>
                </a:solidFill>
              </a:rPr>
            </a:br>
            <a:r>
              <a:rPr lang="it-IT" sz="2400" dirty="0">
                <a:solidFill>
                  <a:schemeClr val="tx2"/>
                </a:solidFill>
              </a:rPr>
              <a:t>È</a:t>
            </a:r>
            <a:r>
              <a:rPr lang="it-IT" sz="2400" noProof="0" dirty="0">
                <a:solidFill>
                  <a:schemeClr val="tx2"/>
                </a:solidFill>
              </a:rPr>
              <a:t> stata inoltre sfruttata la </a:t>
            </a:r>
            <a:r>
              <a:rPr lang="it-IT" sz="2400" noProof="0" dirty="0" err="1">
                <a:solidFill>
                  <a:schemeClr val="tx2"/>
                </a:solidFill>
              </a:rPr>
              <a:t>Parallel</a:t>
            </a:r>
            <a:r>
              <a:rPr lang="it-IT" sz="2400" noProof="0" dirty="0">
                <a:solidFill>
                  <a:schemeClr val="tx2"/>
                </a:solidFill>
              </a:rPr>
              <a:t> Computing Toolbox</a:t>
            </a:r>
            <a:r>
              <a:rPr lang="it-IT" sz="2400" noProof="0" dirty="0">
                <a:solidFill>
                  <a:schemeClr val="tx2"/>
                </a:solidFill>
                <a:ea typeface="微软雅黑" panose="020B0503020204020204" pitchFamily="34" charset="-122"/>
                <a:cs typeface="+mn-ea"/>
              </a:rPr>
              <a:t>, per distribuire al meglio il carico del calcolo dei descrittori sugli insiemi di </a:t>
            </a:r>
            <a:r>
              <a:rPr lang="it-IT" sz="2400" noProof="0" dirty="0" err="1">
                <a:solidFill>
                  <a:schemeClr val="tx2"/>
                </a:solidFill>
                <a:ea typeface="微软雅黑" panose="020B0503020204020204" pitchFamily="34" charset="-122"/>
                <a:cs typeface="+mn-ea"/>
              </a:rPr>
              <a:t>train</a:t>
            </a:r>
            <a:r>
              <a:rPr lang="it-IT" sz="2400" noProof="0" dirty="0">
                <a:solidFill>
                  <a:schemeClr val="tx2"/>
                </a:solidFill>
                <a:ea typeface="微软雅黑" panose="020B0503020204020204" pitchFamily="34" charset="-122"/>
                <a:cs typeface="+mn-ea"/>
              </a:rPr>
              <a:t> e test.</a:t>
            </a:r>
            <a:endParaRPr lang="it-IT" sz="2400" noProof="0" dirty="0">
              <a:solidFill>
                <a:schemeClr val="tx2"/>
              </a:solidFill>
            </a:endParaRPr>
          </a:p>
          <a:p>
            <a:pPr defTabSz="914400">
              <a:lnSpc>
                <a:spcPct val="90000"/>
              </a:lnSpc>
              <a:spcBef>
                <a:spcPts val="1000"/>
              </a:spcBef>
            </a:pPr>
            <a:endParaRPr lang="it-IT" sz="2400" noProof="0" dirty="0">
              <a:solidFill>
                <a:schemeClr val="tx2"/>
              </a:solidFill>
            </a:endParaRPr>
          </a:p>
        </p:txBody>
      </p:sp>
      <p:pic>
        <p:nvPicPr>
          <p:cNvPr id="8" name="Picture 7" descr="A graph with blue bars&#10;&#10;AI-generated content may be incorrect.">
            <a:extLst>
              <a:ext uri="{FF2B5EF4-FFF2-40B4-BE49-F238E27FC236}">
                <a16:creationId xmlns:a16="http://schemas.microsoft.com/office/drawing/2014/main" id="{3A3B6332-F18C-1773-0140-AF8602C64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530" y="1433755"/>
            <a:ext cx="5143387" cy="5135078"/>
          </a:xfrm>
          <a:prstGeom prst="rect">
            <a:avLst/>
          </a:prstGeom>
        </p:spPr>
      </p:pic>
    </p:spTree>
    <p:extLst>
      <p:ext uri="{BB962C8B-B14F-4D97-AF65-F5344CB8AC3E}">
        <p14:creationId xmlns:p14="http://schemas.microsoft.com/office/powerpoint/2010/main" val="425504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D0A5CFCA-EFDF-BC55-DC05-4E870C123537}"/>
              </a:ext>
            </a:extLst>
          </p:cNvPr>
          <p:cNvSpPr/>
          <p:nvPr/>
        </p:nvSpPr>
        <p:spPr>
          <a:xfrm>
            <a:off x="452076" y="1977716"/>
            <a:ext cx="4944592" cy="152724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7" name="CasellaDiTesto 6">
            <a:extLst>
              <a:ext uri="{FF2B5EF4-FFF2-40B4-BE49-F238E27FC236}">
                <a16:creationId xmlns:a16="http://schemas.microsoft.com/office/drawing/2014/main" id="{82835C5E-725E-BCEB-00D4-644DD6D63EC1}"/>
              </a:ext>
            </a:extLst>
          </p:cNvPr>
          <p:cNvSpPr txBox="1"/>
          <p:nvPr/>
        </p:nvSpPr>
        <p:spPr>
          <a:xfrm>
            <a:off x="626770" y="2202728"/>
            <a:ext cx="4500630" cy="1077218"/>
          </a:xfrm>
          <a:prstGeom prst="rect">
            <a:avLst/>
          </a:prstGeom>
          <a:noFill/>
        </p:spPr>
        <p:txBody>
          <a:bodyPr wrap="square" rtlCol="0">
            <a:spAutoFit/>
          </a:bodyPr>
          <a:lstStyle/>
          <a:p>
            <a:r>
              <a:rPr lang="it-IT" sz="1600" noProof="0">
                <a:solidFill>
                  <a:schemeClr val="bg1"/>
                </a:solidFill>
              </a:rPr>
              <a:t>Grafico:</a:t>
            </a:r>
          </a:p>
          <a:p>
            <a:pPr marL="285750" indent="-285750">
              <a:buFont typeface="Arial" panose="020B0604020202020204" pitchFamily="34" charset="0"/>
              <a:buChar char="•"/>
            </a:pPr>
            <a:r>
              <a:rPr lang="it-IT" sz="1600" noProof="0">
                <a:solidFill>
                  <a:schemeClr val="bg1"/>
                </a:solidFill>
              </a:rPr>
              <a:t>Dati </a:t>
            </a:r>
            <a:r>
              <a:rPr lang="it-IT" sz="1600" noProof="0" err="1">
                <a:solidFill>
                  <a:schemeClr val="bg1"/>
                </a:solidFill>
              </a:rPr>
              <a:t>Raw</a:t>
            </a:r>
            <a:endParaRPr lang="it-IT" sz="1600" noProof="0">
              <a:solidFill>
                <a:schemeClr val="bg1"/>
              </a:solidFill>
            </a:endParaRPr>
          </a:p>
          <a:p>
            <a:pPr marL="285750" indent="-285750">
              <a:buFont typeface="Arial" panose="020B0604020202020204" pitchFamily="34" charset="0"/>
              <a:buChar char="•"/>
            </a:pPr>
            <a:r>
              <a:rPr lang="it-IT" sz="1600" noProof="0">
                <a:solidFill>
                  <a:schemeClr val="bg1"/>
                </a:solidFill>
              </a:rPr>
              <a:t>Dati Normalizzati</a:t>
            </a:r>
          </a:p>
          <a:p>
            <a:pPr marL="285750" indent="-285750">
              <a:buFont typeface="Arial" panose="020B0604020202020204" pitchFamily="34" charset="0"/>
              <a:buChar char="•"/>
            </a:pPr>
            <a:r>
              <a:rPr lang="it-IT" sz="1600" noProof="0">
                <a:solidFill>
                  <a:schemeClr val="bg1"/>
                </a:solidFill>
              </a:rPr>
              <a:t>Dati Standardizzati</a:t>
            </a:r>
          </a:p>
        </p:txBody>
      </p:sp>
      <p:sp>
        <p:nvSpPr>
          <p:cNvPr id="10" name="Rounded Rectangle 9">
            <a:extLst>
              <a:ext uri="{FF2B5EF4-FFF2-40B4-BE49-F238E27FC236}">
                <a16:creationId xmlns:a16="http://schemas.microsoft.com/office/drawing/2014/main" id="{873EDD8A-4DCA-9778-7CC3-23A8CC627554}"/>
              </a:ext>
            </a:extLst>
          </p:cNvPr>
          <p:cNvSpPr/>
          <p:nvPr/>
        </p:nvSpPr>
        <p:spPr>
          <a:xfrm>
            <a:off x="452075" y="3674338"/>
            <a:ext cx="4944591" cy="19063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2" name="Segnaposto numero diapositiva 1">
            <a:extLst>
              <a:ext uri="{FF2B5EF4-FFF2-40B4-BE49-F238E27FC236}">
                <a16:creationId xmlns:a16="http://schemas.microsoft.com/office/drawing/2014/main" id="{002FEE97-80A2-02F5-8873-A37650FEDD73}"/>
              </a:ext>
            </a:extLst>
          </p:cNvPr>
          <p:cNvSpPr>
            <a:spLocks noGrp="1"/>
          </p:cNvSpPr>
          <p:nvPr>
            <p:ph type="sldNum" sz="quarter" idx="12"/>
          </p:nvPr>
        </p:nvSpPr>
        <p:spPr/>
        <p:txBody>
          <a:bodyPr/>
          <a:lstStyle/>
          <a:p>
            <a:pPr algn="ctr"/>
            <a:fld id="{49AE70B2-8BF9-45C0-BB95-33D1B9D3A854}" type="slidenum">
              <a:rPr lang="it-IT" noProof="0" smtClean="0"/>
              <a:pPr algn="ctr"/>
              <a:t>17</a:t>
            </a:fld>
            <a:endParaRPr lang="it-IT" noProof="0"/>
          </a:p>
        </p:txBody>
      </p:sp>
      <p:sp>
        <p:nvSpPr>
          <p:cNvPr id="3" name="Titolo 2">
            <a:extLst>
              <a:ext uri="{FF2B5EF4-FFF2-40B4-BE49-F238E27FC236}">
                <a16:creationId xmlns:a16="http://schemas.microsoft.com/office/drawing/2014/main" id="{6BFA1387-FDC1-D537-89E9-DF8DA0995E5B}"/>
              </a:ext>
            </a:extLst>
          </p:cNvPr>
          <p:cNvSpPr>
            <a:spLocks noGrp="1"/>
          </p:cNvSpPr>
          <p:nvPr>
            <p:ph type="title"/>
          </p:nvPr>
        </p:nvSpPr>
        <p:spPr>
          <a:xfrm>
            <a:off x="452075" y="439833"/>
            <a:ext cx="5759712" cy="720000"/>
          </a:xfrm>
        </p:spPr>
        <p:txBody>
          <a:bodyPr>
            <a:normAutofit/>
          </a:bodyPr>
          <a:lstStyle/>
          <a:p>
            <a:r>
              <a:rPr lang="it-IT" sz="4400" noProof="0">
                <a:solidFill>
                  <a:schemeClr val="tx2"/>
                </a:solidFill>
              </a:rPr>
              <a:t>Scaling dei Dati</a:t>
            </a:r>
          </a:p>
        </p:txBody>
      </p:sp>
      <p:sp>
        <p:nvSpPr>
          <p:cNvPr id="6" name="CasellaDiTesto 5">
            <a:extLst>
              <a:ext uri="{FF2B5EF4-FFF2-40B4-BE49-F238E27FC236}">
                <a16:creationId xmlns:a16="http://schemas.microsoft.com/office/drawing/2014/main" id="{DCB9197A-0F5B-010E-C6EA-39CF77398EB6}"/>
              </a:ext>
            </a:extLst>
          </p:cNvPr>
          <p:cNvSpPr txBox="1"/>
          <p:nvPr/>
        </p:nvSpPr>
        <p:spPr>
          <a:xfrm>
            <a:off x="626770" y="4212005"/>
            <a:ext cx="4482644" cy="830997"/>
          </a:xfrm>
          <a:prstGeom prst="rect">
            <a:avLst/>
          </a:prstGeom>
          <a:noFill/>
        </p:spPr>
        <p:txBody>
          <a:bodyPr wrap="square" rtlCol="0">
            <a:spAutoFit/>
          </a:bodyPr>
          <a:lstStyle/>
          <a:p>
            <a:r>
              <a:rPr lang="it-IT" sz="1600" noProof="0">
                <a:solidFill>
                  <a:schemeClr val="bg1"/>
                </a:solidFill>
              </a:rPr>
              <a:t>Utilizziamo una standardizzazione per migliorare la performance di KNN nonostante i dati </a:t>
            </a:r>
            <a:r>
              <a:rPr lang="it-IT" sz="1600" noProof="0" err="1">
                <a:solidFill>
                  <a:schemeClr val="bg1"/>
                </a:solidFill>
              </a:rPr>
              <a:t>raw</a:t>
            </a:r>
            <a:r>
              <a:rPr lang="it-IT" sz="1600" noProof="0">
                <a:solidFill>
                  <a:schemeClr val="bg1"/>
                </a:solidFill>
              </a:rPr>
              <a:t> siano migliori per il riconoscitore</a:t>
            </a:r>
          </a:p>
        </p:txBody>
      </p:sp>
      <p:pic>
        <p:nvPicPr>
          <p:cNvPr id="9" name="Immagine 8" descr="Immagine che contiene testo, schermata, Parallelo, numero&#10;&#10;Il contenuto generato dall'IA potrebbe non essere corretto.">
            <a:extLst>
              <a:ext uri="{FF2B5EF4-FFF2-40B4-BE49-F238E27FC236}">
                <a16:creationId xmlns:a16="http://schemas.microsoft.com/office/drawing/2014/main" id="{F69EBA0B-586B-4D23-C9D6-FBECFD62F3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7908" y="570695"/>
            <a:ext cx="5502017" cy="6013053"/>
          </a:xfrm>
          <a:prstGeom prst="rect">
            <a:avLst/>
          </a:prstGeom>
        </p:spPr>
      </p:pic>
    </p:spTree>
    <p:extLst>
      <p:ext uri="{BB962C8B-B14F-4D97-AF65-F5344CB8AC3E}">
        <p14:creationId xmlns:p14="http://schemas.microsoft.com/office/powerpoint/2010/main" val="3853702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C1653-FB17-E996-2D2C-DFD54FED633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27A6A84-F96E-2A69-9DA4-6BE05DE7E8A3}"/>
              </a:ext>
            </a:extLst>
          </p:cNvPr>
          <p:cNvSpPr>
            <a:spLocks noGrp="1"/>
          </p:cNvSpPr>
          <p:nvPr>
            <p:ph type="title"/>
          </p:nvPr>
        </p:nvSpPr>
        <p:spPr>
          <a:xfrm>
            <a:off x="290609" y="369414"/>
            <a:ext cx="9924424" cy="761516"/>
          </a:xfrm>
        </p:spPr>
        <p:txBody>
          <a:bodyPr anchor="ctr">
            <a:noAutofit/>
          </a:bodyPr>
          <a:lstStyle/>
          <a:p>
            <a:r>
              <a:rPr lang="it-IT" sz="4000" noProof="0">
                <a:solidFill>
                  <a:schemeClr val="tx2"/>
                </a:solidFill>
                <a:latin typeface="+mn-lt"/>
                <a:ea typeface="微软雅黑" panose="020B0503020204020204" pitchFamily="34" charset="-122"/>
                <a:cs typeface="+mn-ea"/>
                <a:sym typeface="+mn-lt"/>
              </a:rPr>
              <a:t>Selezione Automatica delle Features</a:t>
            </a:r>
          </a:p>
        </p:txBody>
      </p:sp>
      <p:sp>
        <p:nvSpPr>
          <p:cNvPr id="4" name="任意多边形: 形状 17">
            <a:extLst>
              <a:ext uri="{FF2B5EF4-FFF2-40B4-BE49-F238E27FC236}">
                <a16:creationId xmlns:a16="http://schemas.microsoft.com/office/drawing/2014/main" id="{3EF84322-C66F-014B-4AD8-762F4DE561F7}"/>
              </a:ext>
            </a:extLst>
          </p:cNvPr>
          <p:cNvSpPr/>
          <p:nvPr>
            <p:custDataLst>
              <p:tags r:id="rId1"/>
            </p:custDataLst>
          </p:nvPr>
        </p:nvSpPr>
        <p:spPr>
          <a:xfrm rot="16200000">
            <a:off x="7263960" y="1929960"/>
            <a:ext cx="6858001" cy="2998079"/>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grpSp>
        <p:nvGrpSpPr>
          <p:cNvPr id="18" name="Group 17">
            <a:extLst>
              <a:ext uri="{FF2B5EF4-FFF2-40B4-BE49-F238E27FC236}">
                <a16:creationId xmlns:a16="http://schemas.microsoft.com/office/drawing/2014/main" id="{2FFF186F-EC4A-C29B-DA5E-D0FB5FE22B7E}"/>
              </a:ext>
            </a:extLst>
          </p:cNvPr>
          <p:cNvGrpSpPr/>
          <p:nvPr/>
        </p:nvGrpSpPr>
        <p:grpSpPr>
          <a:xfrm>
            <a:off x="7821472" y="4717912"/>
            <a:ext cx="1372449" cy="146364"/>
            <a:chOff x="7933249" y="1784446"/>
            <a:chExt cx="1372449" cy="146364"/>
          </a:xfrm>
        </p:grpSpPr>
        <p:sp>
          <p:nvSpPr>
            <p:cNvPr id="2" name="椭圆 47">
              <a:extLst>
                <a:ext uri="{FF2B5EF4-FFF2-40B4-BE49-F238E27FC236}">
                  <a16:creationId xmlns:a16="http://schemas.microsoft.com/office/drawing/2014/main" id="{F0C4F938-401E-214D-9116-4E2911E4FB2C}"/>
                </a:ext>
              </a:extLst>
            </p:cNvPr>
            <p:cNvSpPr/>
            <p:nvPr>
              <p:custDataLst>
                <p:tags r:id="rId8"/>
              </p:custDataLst>
            </p:nvPr>
          </p:nvSpPr>
          <p:spPr>
            <a:xfrm>
              <a:off x="9159334" y="1784446"/>
              <a:ext cx="146364" cy="146364"/>
            </a:xfrm>
            <a:prstGeom prst="ellipse">
              <a:avLst/>
            </a:prstGeom>
            <a:solidFill>
              <a:schemeClr val="tx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16" name="椭圆 48">
              <a:extLst>
                <a:ext uri="{FF2B5EF4-FFF2-40B4-BE49-F238E27FC236}">
                  <a16:creationId xmlns:a16="http://schemas.microsoft.com/office/drawing/2014/main" id="{0CBD11D2-40A9-5DE4-163C-7D4541288567}"/>
                </a:ext>
              </a:extLst>
            </p:cNvPr>
            <p:cNvSpPr/>
            <p:nvPr>
              <p:custDataLst>
                <p:tags r:id="rId9"/>
              </p:custDataLst>
            </p:nvPr>
          </p:nvSpPr>
          <p:spPr>
            <a:xfrm>
              <a:off x="9180678" y="1812412"/>
              <a:ext cx="90432" cy="90432"/>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cxnSp>
          <p:nvCxnSpPr>
            <p:cNvPr id="17" name="直接连接符 51">
              <a:extLst>
                <a:ext uri="{FF2B5EF4-FFF2-40B4-BE49-F238E27FC236}">
                  <a16:creationId xmlns:a16="http://schemas.microsoft.com/office/drawing/2014/main" id="{2F731F05-DAB3-57D0-D7BA-650964CCDCBF}"/>
                </a:ext>
              </a:extLst>
            </p:cNvPr>
            <p:cNvCxnSpPr>
              <a:cxnSpLocks/>
            </p:cNvCxnSpPr>
            <p:nvPr>
              <p:custDataLst>
                <p:tags r:id="rId10"/>
              </p:custDataLst>
            </p:nvPr>
          </p:nvCxnSpPr>
          <p:spPr>
            <a:xfrm flipH="1">
              <a:off x="7933249" y="1857628"/>
              <a:ext cx="1230135" cy="8485"/>
            </a:xfrm>
            <a:prstGeom prst="lin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cxnSp>
      </p:grpSp>
      <p:sp>
        <p:nvSpPr>
          <p:cNvPr id="45" name="CasellaDiTesto 44">
            <a:extLst>
              <a:ext uri="{FF2B5EF4-FFF2-40B4-BE49-F238E27FC236}">
                <a16:creationId xmlns:a16="http://schemas.microsoft.com/office/drawing/2014/main" id="{334DC9AF-6889-D9D5-F73F-7D8A9B8CE3D0}"/>
              </a:ext>
            </a:extLst>
          </p:cNvPr>
          <p:cNvSpPr txBox="1"/>
          <p:nvPr/>
        </p:nvSpPr>
        <p:spPr>
          <a:xfrm>
            <a:off x="4978351" y="3260827"/>
            <a:ext cx="2740626" cy="523220"/>
          </a:xfrm>
          <a:prstGeom prst="rect">
            <a:avLst/>
          </a:prstGeom>
          <a:noFill/>
        </p:spPr>
        <p:txBody>
          <a:bodyPr wrap="square" rtlCol="0">
            <a:spAutoFit/>
          </a:bodyPr>
          <a:lstStyle/>
          <a:p>
            <a:r>
              <a:rPr lang="it-IT" sz="1400" noProof="0"/>
              <a:t>Ranking delle features basato su </a:t>
            </a:r>
            <a:r>
              <a:rPr lang="it-IT" sz="1400" noProof="0">
                <a:hlinkClick r:id="rId12" action="ppaction://hlinksldjump"/>
              </a:rPr>
              <a:t>MRMR</a:t>
            </a:r>
            <a:r>
              <a:rPr lang="it-IT" sz="1400" noProof="0"/>
              <a:t> o </a:t>
            </a:r>
            <a:r>
              <a:rPr lang="it-IT" sz="1400" noProof="0">
                <a:hlinkClick r:id="rId13" action="ppaction://hlinksldjump"/>
              </a:rPr>
              <a:t>oobPermutedImportance</a:t>
            </a:r>
            <a:endParaRPr lang="it-IT" sz="1400" noProof="0"/>
          </a:p>
        </p:txBody>
      </p:sp>
      <p:sp>
        <p:nvSpPr>
          <p:cNvPr id="46" name="CasellaDiTesto 45">
            <a:extLst>
              <a:ext uri="{FF2B5EF4-FFF2-40B4-BE49-F238E27FC236}">
                <a16:creationId xmlns:a16="http://schemas.microsoft.com/office/drawing/2014/main" id="{3EC28ED6-6E86-BD2B-234D-0909DB7E50BB}"/>
              </a:ext>
            </a:extLst>
          </p:cNvPr>
          <p:cNvSpPr txBox="1"/>
          <p:nvPr/>
        </p:nvSpPr>
        <p:spPr>
          <a:xfrm>
            <a:off x="5356996" y="4646679"/>
            <a:ext cx="2740626" cy="523220"/>
          </a:xfrm>
          <a:prstGeom prst="rect">
            <a:avLst/>
          </a:prstGeom>
          <a:noFill/>
        </p:spPr>
        <p:txBody>
          <a:bodyPr wrap="square" rtlCol="0">
            <a:spAutoFit/>
          </a:bodyPr>
          <a:lstStyle/>
          <a:p>
            <a:r>
              <a:rPr lang="it-IT" sz="1400" noProof="0"/>
              <a:t>Rimozione delle coppie ad alta correlazione</a:t>
            </a:r>
          </a:p>
        </p:txBody>
      </p:sp>
      <p:sp>
        <p:nvSpPr>
          <p:cNvPr id="47" name="CasellaDiTesto 46">
            <a:extLst>
              <a:ext uri="{FF2B5EF4-FFF2-40B4-BE49-F238E27FC236}">
                <a16:creationId xmlns:a16="http://schemas.microsoft.com/office/drawing/2014/main" id="{6F19CC7C-0E00-B8D6-E332-B49937B7FF56}"/>
              </a:ext>
            </a:extLst>
          </p:cNvPr>
          <p:cNvSpPr txBox="1"/>
          <p:nvPr/>
        </p:nvSpPr>
        <p:spPr>
          <a:xfrm>
            <a:off x="6453295" y="5930974"/>
            <a:ext cx="2740626" cy="523220"/>
          </a:xfrm>
          <a:prstGeom prst="rect">
            <a:avLst/>
          </a:prstGeom>
          <a:noFill/>
        </p:spPr>
        <p:txBody>
          <a:bodyPr wrap="square" rtlCol="0">
            <a:spAutoFit/>
          </a:bodyPr>
          <a:lstStyle/>
          <a:p>
            <a:r>
              <a:rPr lang="it-IT" sz="1400" noProof="0">
                <a:hlinkClick r:id="rId14" action="ppaction://hlinksldjump"/>
              </a:rPr>
              <a:t>RFE loop </a:t>
            </a:r>
            <a:r>
              <a:rPr lang="it-IT" sz="1400" noProof="0"/>
              <a:t>con modello a scelta (default ensemble)</a:t>
            </a:r>
          </a:p>
        </p:txBody>
      </p:sp>
      <p:sp>
        <p:nvSpPr>
          <p:cNvPr id="5" name="CasellaDiTesto 4">
            <a:extLst>
              <a:ext uri="{FF2B5EF4-FFF2-40B4-BE49-F238E27FC236}">
                <a16:creationId xmlns:a16="http://schemas.microsoft.com/office/drawing/2014/main" id="{D00FBBD0-AAA7-BB72-AFB6-03FDECE88C65}"/>
              </a:ext>
            </a:extLst>
          </p:cNvPr>
          <p:cNvSpPr txBox="1"/>
          <p:nvPr/>
        </p:nvSpPr>
        <p:spPr>
          <a:xfrm>
            <a:off x="342983" y="1395960"/>
            <a:ext cx="3274577" cy="3970318"/>
          </a:xfrm>
          <a:prstGeom prst="rect">
            <a:avLst/>
          </a:prstGeom>
          <a:noFill/>
        </p:spPr>
        <p:txBody>
          <a:bodyPr wrap="square" rtlCol="0">
            <a:spAutoFit/>
          </a:bodyPr>
          <a:lstStyle/>
          <a:p>
            <a:r>
              <a:rPr lang="it-IT" noProof="0">
                <a:solidFill>
                  <a:schemeClr val="tx2"/>
                </a:solidFill>
              </a:rPr>
              <a:t>È stata effettuata una selezione automatica delle feature.</a:t>
            </a:r>
            <a:br>
              <a:rPr lang="it-IT" noProof="0">
                <a:solidFill>
                  <a:schemeClr val="tx2"/>
                </a:solidFill>
              </a:rPr>
            </a:br>
            <a:r>
              <a:rPr lang="it-IT" noProof="0">
                <a:solidFill>
                  <a:schemeClr val="tx2"/>
                </a:solidFill>
              </a:rPr>
              <a:t>Lo scopo principale di tale scelta è quello di ridurre la dimensionalità del vettore delle features, in modo da alleggerire il carico computazionale nei confronti di riconoscitore e classificatore.</a:t>
            </a:r>
          </a:p>
          <a:p>
            <a:r>
              <a:rPr lang="it-IT" noProof="0">
                <a:solidFill>
                  <a:schemeClr val="tx2"/>
                </a:solidFill>
              </a:rPr>
              <a:t>La selezione automatica sfrutta un loop RFE e un ranking delle features guidato da MRMR o </a:t>
            </a:r>
            <a:r>
              <a:rPr lang="it-IT" noProof="0" err="1">
                <a:solidFill>
                  <a:schemeClr val="tx2"/>
                </a:solidFill>
              </a:rPr>
              <a:t>oobPermutedImpprtance</a:t>
            </a:r>
            <a:r>
              <a:rPr lang="it-IT" noProof="0">
                <a:solidFill>
                  <a:schemeClr val="tx2"/>
                </a:solidFill>
              </a:rPr>
              <a:t>, in base al modello di target</a:t>
            </a:r>
          </a:p>
        </p:txBody>
      </p:sp>
      <p:grpSp>
        <p:nvGrpSpPr>
          <p:cNvPr id="19" name="Group 18">
            <a:extLst>
              <a:ext uri="{FF2B5EF4-FFF2-40B4-BE49-F238E27FC236}">
                <a16:creationId xmlns:a16="http://schemas.microsoft.com/office/drawing/2014/main" id="{1F8A013D-4CDD-89F3-1AA4-52C02D400EA2}"/>
              </a:ext>
            </a:extLst>
          </p:cNvPr>
          <p:cNvGrpSpPr/>
          <p:nvPr/>
        </p:nvGrpSpPr>
        <p:grpSpPr>
          <a:xfrm>
            <a:off x="8838294" y="6009490"/>
            <a:ext cx="1372449" cy="146364"/>
            <a:chOff x="7933249" y="1784446"/>
            <a:chExt cx="1372449" cy="146364"/>
          </a:xfrm>
        </p:grpSpPr>
        <p:sp>
          <p:nvSpPr>
            <p:cNvPr id="20" name="椭圆 47">
              <a:extLst>
                <a:ext uri="{FF2B5EF4-FFF2-40B4-BE49-F238E27FC236}">
                  <a16:creationId xmlns:a16="http://schemas.microsoft.com/office/drawing/2014/main" id="{7E634847-5B66-BD91-76A7-034EF8D975CB}"/>
                </a:ext>
              </a:extLst>
            </p:cNvPr>
            <p:cNvSpPr/>
            <p:nvPr>
              <p:custDataLst>
                <p:tags r:id="rId5"/>
              </p:custDataLst>
            </p:nvPr>
          </p:nvSpPr>
          <p:spPr>
            <a:xfrm>
              <a:off x="9159334" y="1784446"/>
              <a:ext cx="146364" cy="146364"/>
            </a:xfrm>
            <a:prstGeom prst="ellipse">
              <a:avLst/>
            </a:prstGeom>
            <a:solidFill>
              <a:schemeClr val="tx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1" name="椭圆 48">
              <a:extLst>
                <a:ext uri="{FF2B5EF4-FFF2-40B4-BE49-F238E27FC236}">
                  <a16:creationId xmlns:a16="http://schemas.microsoft.com/office/drawing/2014/main" id="{EA0CFC10-088F-1B00-3B74-FF7CF95FE494}"/>
                </a:ext>
              </a:extLst>
            </p:cNvPr>
            <p:cNvSpPr/>
            <p:nvPr>
              <p:custDataLst>
                <p:tags r:id="rId6"/>
              </p:custDataLst>
            </p:nvPr>
          </p:nvSpPr>
          <p:spPr>
            <a:xfrm>
              <a:off x="9180678" y="1812412"/>
              <a:ext cx="90432" cy="90432"/>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cxnSp>
          <p:nvCxnSpPr>
            <p:cNvPr id="22" name="直接连接符 51">
              <a:extLst>
                <a:ext uri="{FF2B5EF4-FFF2-40B4-BE49-F238E27FC236}">
                  <a16:creationId xmlns:a16="http://schemas.microsoft.com/office/drawing/2014/main" id="{D2568FF8-BCC4-FE69-3519-9754D224FBC7}"/>
                </a:ext>
              </a:extLst>
            </p:cNvPr>
            <p:cNvCxnSpPr>
              <a:cxnSpLocks/>
            </p:cNvCxnSpPr>
            <p:nvPr>
              <p:custDataLst>
                <p:tags r:id="rId7"/>
              </p:custDataLst>
            </p:nvPr>
          </p:nvCxnSpPr>
          <p:spPr>
            <a:xfrm flipH="1">
              <a:off x="7933249" y="1857628"/>
              <a:ext cx="1230135" cy="8485"/>
            </a:xfrm>
            <a:prstGeom prst="lin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cxnSp>
      </p:grpSp>
      <p:grpSp>
        <p:nvGrpSpPr>
          <p:cNvPr id="23" name="Group 22">
            <a:extLst>
              <a:ext uri="{FF2B5EF4-FFF2-40B4-BE49-F238E27FC236}">
                <a16:creationId xmlns:a16="http://schemas.microsoft.com/office/drawing/2014/main" id="{F58DC962-9B0A-5964-7497-8DDBBF38E3EC}"/>
              </a:ext>
            </a:extLst>
          </p:cNvPr>
          <p:cNvGrpSpPr/>
          <p:nvPr/>
        </p:nvGrpSpPr>
        <p:grpSpPr>
          <a:xfrm>
            <a:off x="7612209" y="3353153"/>
            <a:ext cx="1372449" cy="146364"/>
            <a:chOff x="7933249" y="1784446"/>
            <a:chExt cx="1372449" cy="146364"/>
          </a:xfrm>
        </p:grpSpPr>
        <p:sp>
          <p:nvSpPr>
            <p:cNvPr id="24" name="椭圆 47">
              <a:extLst>
                <a:ext uri="{FF2B5EF4-FFF2-40B4-BE49-F238E27FC236}">
                  <a16:creationId xmlns:a16="http://schemas.microsoft.com/office/drawing/2014/main" id="{9CC3BC59-4E0F-9C6D-3AAF-913546E3045A}"/>
                </a:ext>
              </a:extLst>
            </p:cNvPr>
            <p:cNvSpPr/>
            <p:nvPr>
              <p:custDataLst>
                <p:tags r:id="rId2"/>
              </p:custDataLst>
            </p:nvPr>
          </p:nvSpPr>
          <p:spPr>
            <a:xfrm>
              <a:off x="9159334" y="1784446"/>
              <a:ext cx="146364" cy="146364"/>
            </a:xfrm>
            <a:prstGeom prst="ellipse">
              <a:avLst/>
            </a:prstGeom>
            <a:solidFill>
              <a:schemeClr val="tx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5" name="椭圆 48">
              <a:extLst>
                <a:ext uri="{FF2B5EF4-FFF2-40B4-BE49-F238E27FC236}">
                  <a16:creationId xmlns:a16="http://schemas.microsoft.com/office/drawing/2014/main" id="{66008BBE-A564-B10E-C43A-A92B98217A0B}"/>
                </a:ext>
              </a:extLst>
            </p:cNvPr>
            <p:cNvSpPr/>
            <p:nvPr>
              <p:custDataLst>
                <p:tags r:id="rId3"/>
              </p:custDataLst>
            </p:nvPr>
          </p:nvSpPr>
          <p:spPr>
            <a:xfrm>
              <a:off x="9180678" y="1812412"/>
              <a:ext cx="90432" cy="90432"/>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cxnSp>
          <p:nvCxnSpPr>
            <p:cNvPr id="26" name="直接连接符 51">
              <a:extLst>
                <a:ext uri="{FF2B5EF4-FFF2-40B4-BE49-F238E27FC236}">
                  <a16:creationId xmlns:a16="http://schemas.microsoft.com/office/drawing/2014/main" id="{64EEF47B-FECD-95CE-3C09-996D01FF9B41}"/>
                </a:ext>
              </a:extLst>
            </p:cNvPr>
            <p:cNvCxnSpPr>
              <a:cxnSpLocks/>
            </p:cNvCxnSpPr>
            <p:nvPr>
              <p:custDataLst>
                <p:tags r:id="rId4"/>
              </p:custDataLst>
            </p:nvPr>
          </p:nvCxnSpPr>
          <p:spPr>
            <a:xfrm flipH="1">
              <a:off x="7933249" y="1857628"/>
              <a:ext cx="1230135" cy="8485"/>
            </a:xfrm>
            <a:prstGeom prst="lin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264618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71CD1-D17C-463C-AFA5-4F525ADDF7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27D267-B27A-9F12-80C7-3AD8B0F6E1A4}"/>
              </a:ext>
            </a:extLst>
          </p:cNvPr>
          <p:cNvSpPr>
            <a:spLocks noGrp="1"/>
          </p:cNvSpPr>
          <p:nvPr>
            <p:ph type="title"/>
          </p:nvPr>
        </p:nvSpPr>
        <p:spPr>
          <a:xfrm>
            <a:off x="579577" y="860560"/>
            <a:ext cx="10800000" cy="720000"/>
          </a:xfrm>
        </p:spPr>
        <p:txBody>
          <a:bodyPr anchor="ctr">
            <a:normAutofit/>
          </a:bodyPr>
          <a:lstStyle/>
          <a:p>
            <a:r>
              <a:rPr lang="it-IT" sz="4400" noProof="0">
                <a:solidFill>
                  <a:schemeClr val="tx2"/>
                </a:solidFill>
                <a:latin typeface="+mn-lt"/>
                <a:ea typeface="微软雅黑" panose="020B0503020204020204" pitchFamily="34" charset="-122"/>
                <a:cs typeface="+mn-ea"/>
                <a:sym typeface="+mn-lt"/>
              </a:rPr>
              <a:t>04-Riconoscimento delle foglie</a:t>
            </a:r>
          </a:p>
        </p:txBody>
      </p:sp>
      <p:sp>
        <p:nvSpPr>
          <p:cNvPr id="2" name="任意多边形: 形状 31">
            <a:extLst>
              <a:ext uri="{FF2B5EF4-FFF2-40B4-BE49-F238E27FC236}">
                <a16:creationId xmlns:a16="http://schemas.microsoft.com/office/drawing/2014/main" id="{A9397C87-280D-673F-5C6F-9D61E48CE44B}"/>
              </a:ext>
            </a:extLst>
          </p:cNvPr>
          <p:cNvSpPr/>
          <p:nvPr>
            <p:custDataLst>
              <p:tags r:id="rId1"/>
            </p:custDataLst>
          </p:nvPr>
        </p:nvSpPr>
        <p:spPr>
          <a:xfrm>
            <a:off x="291670" y="3484725"/>
            <a:ext cx="399223" cy="1024024"/>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grpSp>
        <p:nvGrpSpPr>
          <p:cNvPr id="12" name="Gruppo 11">
            <a:extLst>
              <a:ext uri="{FF2B5EF4-FFF2-40B4-BE49-F238E27FC236}">
                <a16:creationId xmlns:a16="http://schemas.microsoft.com/office/drawing/2014/main" id="{C78C58DA-2F33-27F6-4EE4-BA532309A69C}"/>
              </a:ext>
            </a:extLst>
          </p:cNvPr>
          <p:cNvGrpSpPr/>
          <p:nvPr/>
        </p:nvGrpSpPr>
        <p:grpSpPr>
          <a:xfrm>
            <a:off x="202488" y="2487158"/>
            <a:ext cx="11671750" cy="3055303"/>
            <a:chOff x="696879" y="2457661"/>
            <a:chExt cx="11671750" cy="3055303"/>
          </a:xfrm>
        </p:grpSpPr>
        <p:grpSp>
          <p:nvGrpSpPr>
            <p:cNvPr id="4" name="Group 3">
              <a:extLst>
                <a:ext uri="{FF2B5EF4-FFF2-40B4-BE49-F238E27FC236}">
                  <a16:creationId xmlns:a16="http://schemas.microsoft.com/office/drawing/2014/main" id="{C7019F4D-5D40-9659-2C6B-F2F704446E2D}"/>
                </a:ext>
              </a:extLst>
            </p:cNvPr>
            <p:cNvGrpSpPr/>
            <p:nvPr/>
          </p:nvGrpSpPr>
          <p:grpSpPr>
            <a:xfrm>
              <a:off x="696879" y="2457661"/>
              <a:ext cx="9523480" cy="3045472"/>
              <a:chOff x="605439" y="2356456"/>
              <a:chExt cx="12383397" cy="3071737"/>
            </a:xfrm>
          </p:grpSpPr>
          <p:sp>
            <p:nvSpPr>
              <p:cNvPr id="65" name="Freeform 4">
                <a:extLst>
                  <a:ext uri="{FF2B5EF4-FFF2-40B4-BE49-F238E27FC236}">
                    <a16:creationId xmlns:a16="http://schemas.microsoft.com/office/drawing/2014/main" id="{42BD7470-4434-4DC5-CB1B-AE173E788749}"/>
                  </a:ext>
                </a:extLst>
              </p:cNvPr>
              <p:cNvSpPr/>
              <p:nvPr>
                <p:custDataLst>
                  <p:tags r:id="rId5"/>
                </p:custDataLst>
              </p:nvPr>
            </p:nvSpPr>
            <p:spPr>
              <a:xfrm>
                <a:off x="6270329" y="2363163"/>
                <a:ext cx="2640525" cy="3065030"/>
              </a:xfrm>
              <a:custGeom>
                <a:avLst/>
                <a:gdLst>
                  <a:gd name="connsiteX0" fmla="*/ 2901949 w 3176990"/>
                  <a:gd name="connsiteY0" fmla="*/ 0 h 2901950"/>
                  <a:gd name="connsiteX1" fmla="*/ 2901948 w 3176990"/>
                  <a:gd name="connsiteY1" fmla="*/ 1181659 h 2901950"/>
                  <a:gd name="connsiteX2" fmla="*/ 3176990 w 3176990"/>
                  <a:gd name="connsiteY2" fmla="*/ 1450974 h 2901950"/>
                  <a:gd name="connsiteX3" fmla="*/ 2901948 w 3176990"/>
                  <a:gd name="connsiteY3" fmla="*/ 1720293 h 2901950"/>
                  <a:gd name="connsiteX4" fmla="*/ 2901947 w 3176990"/>
                  <a:gd name="connsiteY4" fmla="*/ 2901950 h 2901950"/>
                  <a:gd name="connsiteX5" fmla="*/ 0 w 3176990"/>
                  <a:gd name="connsiteY5" fmla="*/ 2901949 h 2901950"/>
                  <a:gd name="connsiteX6" fmla="*/ 1 w 3176990"/>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90" h="2901950">
                    <a:moveTo>
                      <a:pt x="2901949" y="0"/>
                    </a:moveTo>
                    <a:lnTo>
                      <a:pt x="2901948" y="1181659"/>
                    </a:lnTo>
                    <a:lnTo>
                      <a:pt x="3176990" y="1450974"/>
                    </a:lnTo>
                    <a:lnTo>
                      <a:pt x="2901948" y="1720293"/>
                    </a:lnTo>
                    <a:lnTo>
                      <a:pt x="2901947" y="2901950"/>
                    </a:lnTo>
                    <a:lnTo>
                      <a:pt x="0" y="2901949"/>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100" b="1" noProof="0">
                  <a:solidFill>
                    <a:schemeClr val="tx2"/>
                  </a:solidFill>
                  <a:ea typeface="微软雅黑" panose="020B0503020204020204" pitchFamily="34" charset="-122"/>
                  <a:cs typeface="+mn-ea"/>
                  <a:sym typeface="+mn-lt"/>
                </a:endParaRPr>
              </a:p>
            </p:txBody>
          </p:sp>
          <p:sp>
            <p:nvSpPr>
              <p:cNvPr id="97" name="Freeform 19">
                <a:extLst>
                  <a:ext uri="{FF2B5EF4-FFF2-40B4-BE49-F238E27FC236}">
                    <a16:creationId xmlns:a16="http://schemas.microsoft.com/office/drawing/2014/main" id="{87A8882F-C721-FCEB-D870-D49AC34CBBB3}"/>
                  </a:ext>
                </a:extLst>
              </p:cNvPr>
              <p:cNvSpPr/>
              <p:nvPr>
                <p:custDataLst>
                  <p:tags r:id="rId6"/>
                </p:custDataLst>
              </p:nvPr>
            </p:nvSpPr>
            <p:spPr>
              <a:xfrm>
                <a:off x="3548729"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1" tIns="479653" rIns="430806"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sp>
            <p:nvSpPr>
              <p:cNvPr id="30" name="任意多边形: 形状 29">
                <a:extLst>
                  <a:ext uri="{FF2B5EF4-FFF2-40B4-BE49-F238E27FC236}">
                    <a16:creationId xmlns:a16="http://schemas.microsoft.com/office/drawing/2014/main" id="{0629EEF5-84BE-9B27-38EF-89E301B6D310}"/>
                  </a:ext>
                </a:extLst>
              </p:cNvPr>
              <p:cNvSpPr/>
              <p:nvPr>
                <p:custDataLst>
                  <p:tags r:id="rId7"/>
                </p:custDataLst>
              </p:nvPr>
            </p:nvSpPr>
            <p:spPr>
              <a:xfrm>
                <a:off x="605439" y="3362627"/>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32" name="任意多边形: 形状 31">
                <a:extLst>
                  <a:ext uri="{FF2B5EF4-FFF2-40B4-BE49-F238E27FC236}">
                    <a16:creationId xmlns:a16="http://schemas.microsoft.com/office/drawing/2014/main" id="{6D2980A2-7659-C73D-D0A8-8242ED86A6B0}"/>
                  </a:ext>
                </a:extLst>
              </p:cNvPr>
              <p:cNvSpPr/>
              <p:nvPr>
                <p:custDataLst>
                  <p:tags r:id="rId8"/>
                </p:custDataLst>
              </p:nvPr>
            </p:nvSpPr>
            <p:spPr>
              <a:xfrm>
                <a:off x="3548729" y="3336172"/>
                <a:ext cx="519110" cy="1032856"/>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2"/>
                    </a:solidFill>
                    <a:ea typeface="微软雅黑" panose="020B0503020204020204" pitchFamily="34" charset="-122"/>
                    <a:cs typeface="+mn-ea"/>
                    <a:sym typeface="+mn-lt"/>
                  </a:rPr>
                  <a:t>2</a:t>
                </a:r>
              </a:p>
            </p:txBody>
          </p:sp>
          <p:sp>
            <p:nvSpPr>
              <p:cNvPr id="139" name="Freeform 25">
                <a:extLst>
                  <a:ext uri="{FF2B5EF4-FFF2-40B4-BE49-F238E27FC236}">
                    <a16:creationId xmlns:a16="http://schemas.microsoft.com/office/drawing/2014/main" id="{CCFE477E-87F9-00F0-CD7F-C417AF58C5B5}"/>
                  </a:ext>
                </a:extLst>
              </p:cNvPr>
              <p:cNvSpPr/>
              <p:nvPr>
                <p:custDataLst>
                  <p:tags r:id="rId9"/>
                </p:custDataLst>
              </p:nvPr>
            </p:nvSpPr>
            <p:spPr>
              <a:xfrm>
                <a:off x="719120" y="2356456"/>
                <a:ext cx="2640525" cy="3065030"/>
              </a:xfrm>
              <a:custGeom>
                <a:avLst/>
                <a:gdLst>
                  <a:gd name="connsiteX0" fmla="*/ 2901950 w 3176989"/>
                  <a:gd name="connsiteY0" fmla="*/ 0 h 2901951"/>
                  <a:gd name="connsiteX1" fmla="*/ 2901949 w 3176989"/>
                  <a:gd name="connsiteY1" fmla="*/ 1181659 h 2901951"/>
                  <a:gd name="connsiteX2" fmla="*/ 3176989 w 3176989"/>
                  <a:gd name="connsiteY2" fmla="*/ 1450977 h 2901951"/>
                  <a:gd name="connsiteX3" fmla="*/ 2901951 w 3176989"/>
                  <a:gd name="connsiteY3" fmla="*/ 1720295 h 2901951"/>
                  <a:gd name="connsiteX4" fmla="*/ 2901949 w 3176989"/>
                  <a:gd name="connsiteY4" fmla="*/ 2901951 h 2901951"/>
                  <a:gd name="connsiteX5" fmla="*/ 0 w 3176989"/>
                  <a:gd name="connsiteY5" fmla="*/ 2901950 h 2901951"/>
                  <a:gd name="connsiteX6" fmla="*/ 1 w 3176989"/>
                  <a:gd name="connsiteY6" fmla="*/ 1 h 290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9" h="2901951">
                    <a:moveTo>
                      <a:pt x="2901950" y="0"/>
                    </a:moveTo>
                    <a:lnTo>
                      <a:pt x="2901949" y="1181659"/>
                    </a:lnTo>
                    <a:lnTo>
                      <a:pt x="3176989" y="1450977"/>
                    </a:lnTo>
                    <a:lnTo>
                      <a:pt x="2901951" y="1720295"/>
                    </a:lnTo>
                    <a:lnTo>
                      <a:pt x="2901949" y="2901951"/>
                    </a:lnTo>
                    <a:lnTo>
                      <a:pt x="0" y="2901950"/>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050" noProof="0">
                  <a:solidFill>
                    <a:schemeClr val="bg1"/>
                  </a:solidFill>
                  <a:ea typeface="微软雅黑" panose="020B0503020204020204" pitchFamily="34" charset="-122"/>
                  <a:cs typeface="+mn-ea"/>
                  <a:sym typeface="+mn-lt"/>
                </a:endParaRPr>
              </a:p>
            </p:txBody>
          </p:sp>
          <p:sp>
            <p:nvSpPr>
              <p:cNvPr id="34" name="任意多边形: 形状 33">
                <a:extLst>
                  <a:ext uri="{FF2B5EF4-FFF2-40B4-BE49-F238E27FC236}">
                    <a16:creationId xmlns:a16="http://schemas.microsoft.com/office/drawing/2014/main" id="{73926784-E8B3-769B-3367-C86D29A9EC3C}"/>
                  </a:ext>
                </a:extLst>
              </p:cNvPr>
              <p:cNvSpPr/>
              <p:nvPr>
                <p:custDataLst>
                  <p:tags r:id="rId10"/>
                </p:custDataLst>
              </p:nvPr>
            </p:nvSpPr>
            <p:spPr>
              <a:xfrm>
                <a:off x="6270329" y="3336172"/>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2"/>
                    </a:solidFill>
                    <a:ea typeface="微软雅黑" panose="020B0503020204020204" pitchFamily="34" charset="-122"/>
                    <a:cs typeface="+mn-ea"/>
                    <a:sym typeface="+mn-lt"/>
                  </a:rPr>
                  <a:t>3</a:t>
                </a:r>
              </a:p>
            </p:txBody>
          </p:sp>
          <p:sp>
            <p:nvSpPr>
              <p:cNvPr id="6" name="Freeform 19">
                <a:extLst>
                  <a:ext uri="{FF2B5EF4-FFF2-40B4-BE49-F238E27FC236}">
                    <a16:creationId xmlns:a16="http://schemas.microsoft.com/office/drawing/2014/main" id="{92FFECD4-1D53-BA49-334C-01CFC3C08D08}"/>
                  </a:ext>
                </a:extLst>
              </p:cNvPr>
              <p:cNvSpPr/>
              <p:nvPr>
                <p:custDataLst>
                  <p:tags r:id="rId11"/>
                </p:custDataLst>
              </p:nvPr>
            </p:nvSpPr>
            <p:spPr>
              <a:xfrm>
                <a:off x="9075135" y="2356456"/>
                <a:ext cx="3913701"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900" b="1" noProof="0">
                  <a:solidFill>
                    <a:schemeClr val="tx2"/>
                  </a:solidFill>
                  <a:ea typeface="微软雅黑" panose="020B0503020204020204" pitchFamily="34" charset="-122"/>
                  <a:cs typeface="+mn-ea"/>
                  <a:sym typeface="+mn-lt"/>
                </a:endParaRPr>
              </a:p>
            </p:txBody>
          </p:sp>
          <p:sp>
            <p:nvSpPr>
              <p:cNvPr id="37" name="任意多边形: 形状 36">
                <a:extLst>
                  <a:ext uri="{FF2B5EF4-FFF2-40B4-BE49-F238E27FC236}">
                    <a16:creationId xmlns:a16="http://schemas.microsoft.com/office/drawing/2014/main" id="{8B873F6D-098E-6B9F-C2A7-4BD5EF088A3A}"/>
                  </a:ext>
                </a:extLst>
              </p:cNvPr>
              <p:cNvSpPr/>
              <p:nvPr>
                <p:custDataLst>
                  <p:tags r:id="rId12"/>
                </p:custDataLst>
              </p:nvPr>
            </p:nvSpPr>
            <p:spPr>
              <a:xfrm>
                <a:off x="9075135" y="3336172"/>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2"/>
                    </a:solidFill>
                    <a:ea typeface="微软雅黑" panose="020B0503020204020204" pitchFamily="34" charset="-122"/>
                    <a:cs typeface="+mn-ea"/>
                    <a:sym typeface="+mn-lt"/>
                  </a:rPr>
                  <a:t>4</a:t>
                </a:r>
              </a:p>
            </p:txBody>
          </p:sp>
        </p:grpSp>
        <p:sp>
          <p:nvSpPr>
            <p:cNvPr id="10" name="Freeform 19">
              <a:extLst>
                <a:ext uri="{FF2B5EF4-FFF2-40B4-BE49-F238E27FC236}">
                  <a16:creationId xmlns:a16="http://schemas.microsoft.com/office/drawing/2014/main" id="{805B736B-20AB-4ED4-D56C-0C7C418E494C}"/>
                </a:ext>
              </a:extLst>
            </p:cNvPr>
            <p:cNvSpPr/>
            <p:nvPr>
              <p:custDataLst>
                <p:tags r:id="rId4"/>
              </p:custDataLst>
            </p:nvPr>
          </p:nvSpPr>
          <p:spPr>
            <a:xfrm>
              <a:off x="10337927" y="2474142"/>
              <a:ext cx="2030702" cy="3038822"/>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grpSp>
      <p:sp>
        <p:nvSpPr>
          <p:cNvPr id="11" name="任意多边形: 形状 36">
            <a:extLst>
              <a:ext uri="{FF2B5EF4-FFF2-40B4-BE49-F238E27FC236}">
                <a16:creationId xmlns:a16="http://schemas.microsoft.com/office/drawing/2014/main" id="{ED9EF333-1549-56CB-8EE7-C6B77FAA8317}"/>
              </a:ext>
            </a:extLst>
          </p:cNvPr>
          <p:cNvSpPr/>
          <p:nvPr>
            <p:custDataLst>
              <p:tags r:id="rId2"/>
            </p:custDataLst>
          </p:nvPr>
        </p:nvSpPr>
        <p:spPr>
          <a:xfrm>
            <a:off x="9852310" y="3511038"/>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2"/>
                </a:solidFill>
                <a:ea typeface="微软雅黑" panose="020B0503020204020204" pitchFamily="34" charset="-122"/>
                <a:cs typeface="+mn-ea"/>
                <a:sym typeface="+mn-lt"/>
              </a:rPr>
              <a:t>5</a:t>
            </a:r>
          </a:p>
        </p:txBody>
      </p:sp>
      <p:sp>
        <p:nvSpPr>
          <p:cNvPr id="13" name="任意多边形: 形状 31">
            <a:extLst>
              <a:ext uri="{FF2B5EF4-FFF2-40B4-BE49-F238E27FC236}">
                <a16:creationId xmlns:a16="http://schemas.microsoft.com/office/drawing/2014/main" id="{042B623C-8435-ABA0-E68C-B6F0029E0F38}"/>
              </a:ext>
            </a:extLst>
          </p:cNvPr>
          <p:cNvSpPr/>
          <p:nvPr>
            <p:custDataLst>
              <p:tags r:id="rId3"/>
            </p:custDataLst>
          </p:nvPr>
        </p:nvSpPr>
        <p:spPr>
          <a:xfrm>
            <a:off x="283982" y="3458497"/>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2"/>
                </a:solidFill>
                <a:ea typeface="微软雅黑" panose="020B0503020204020204" pitchFamily="34" charset="-122"/>
                <a:cs typeface="+mn-ea"/>
                <a:sym typeface="+mn-lt"/>
              </a:rPr>
              <a:t>1</a:t>
            </a:r>
          </a:p>
        </p:txBody>
      </p:sp>
      <p:sp>
        <p:nvSpPr>
          <p:cNvPr id="14" name="CasellaDiTesto 13">
            <a:extLst>
              <a:ext uri="{FF2B5EF4-FFF2-40B4-BE49-F238E27FC236}">
                <a16:creationId xmlns:a16="http://schemas.microsoft.com/office/drawing/2014/main" id="{16272120-F0DA-DC38-A230-1D61D032E548}"/>
              </a:ext>
            </a:extLst>
          </p:cNvPr>
          <p:cNvSpPr txBox="1"/>
          <p:nvPr/>
        </p:nvSpPr>
        <p:spPr>
          <a:xfrm>
            <a:off x="2527442" y="2633047"/>
            <a:ext cx="1723487" cy="584775"/>
          </a:xfrm>
          <a:prstGeom prst="rect">
            <a:avLst/>
          </a:prstGeom>
          <a:noFill/>
        </p:spPr>
        <p:txBody>
          <a:bodyPr wrap="square" rtlCol="0">
            <a:spAutoFit/>
          </a:bodyPr>
          <a:lstStyle/>
          <a:p>
            <a:pPr algn="ctr"/>
            <a:r>
              <a:rPr lang="it-IT" sz="1600" b="1" noProof="0">
                <a:solidFill>
                  <a:schemeClr val="tx2"/>
                </a:solidFill>
              </a:rPr>
              <a:t>Segmentazione delle Immagini</a:t>
            </a:r>
          </a:p>
        </p:txBody>
      </p:sp>
      <p:sp>
        <p:nvSpPr>
          <p:cNvPr id="15" name="CasellaDiTesto 14">
            <a:extLst>
              <a:ext uri="{FF2B5EF4-FFF2-40B4-BE49-F238E27FC236}">
                <a16:creationId xmlns:a16="http://schemas.microsoft.com/office/drawing/2014/main" id="{6EE2E929-9C0D-07D2-6311-803EC61EB61E}"/>
              </a:ext>
            </a:extLst>
          </p:cNvPr>
          <p:cNvSpPr txBox="1"/>
          <p:nvPr/>
        </p:nvSpPr>
        <p:spPr>
          <a:xfrm>
            <a:off x="4642149" y="2629766"/>
            <a:ext cx="1660328" cy="584775"/>
          </a:xfrm>
          <a:prstGeom prst="rect">
            <a:avLst/>
          </a:prstGeom>
          <a:noFill/>
        </p:spPr>
        <p:txBody>
          <a:bodyPr wrap="square" rtlCol="0">
            <a:spAutoFit/>
          </a:bodyPr>
          <a:lstStyle/>
          <a:p>
            <a:pPr algn="ctr"/>
            <a:r>
              <a:rPr lang="it-IT" sz="1600" b="1" noProof="0">
                <a:solidFill>
                  <a:schemeClr val="tx2"/>
                </a:solidFill>
              </a:rPr>
              <a:t>Calcolo delle Features</a:t>
            </a:r>
          </a:p>
        </p:txBody>
      </p:sp>
      <p:sp>
        <p:nvSpPr>
          <p:cNvPr id="16" name="CasellaDiTesto 15">
            <a:extLst>
              <a:ext uri="{FF2B5EF4-FFF2-40B4-BE49-F238E27FC236}">
                <a16:creationId xmlns:a16="http://schemas.microsoft.com/office/drawing/2014/main" id="{477FEB6D-B73C-D0BD-1376-F7F42680D646}"/>
              </a:ext>
            </a:extLst>
          </p:cNvPr>
          <p:cNvSpPr txBox="1"/>
          <p:nvPr/>
        </p:nvSpPr>
        <p:spPr>
          <a:xfrm>
            <a:off x="414971" y="2699895"/>
            <a:ext cx="1616565" cy="584775"/>
          </a:xfrm>
          <a:prstGeom prst="rect">
            <a:avLst/>
          </a:prstGeom>
          <a:noFill/>
        </p:spPr>
        <p:txBody>
          <a:bodyPr wrap="square" rtlCol="0">
            <a:spAutoFit/>
          </a:bodyPr>
          <a:lstStyle/>
          <a:p>
            <a:pPr algn="ctr"/>
            <a:r>
              <a:rPr lang="it-IT" sz="1600" b="1" noProof="0">
                <a:solidFill>
                  <a:schemeClr val="tx2"/>
                </a:solidFill>
              </a:rPr>
              <a:t>Acquisizione delle immagini</a:t>
            </a:r>
          </a:p>
        </p:txBody>
      </p:sp>
      <p:sp>
        <p:nvSpPr>
          <p:cNvPr id="17" name="CasellaDiTesto 16">
            <a:extLst>
              <a:ext uri="{FF2B5EF4-FFF2-40B4-BE49-F238E27FC236}">
                <a16:creationId xmlns:a16="http://schemas.microsoft.com/office/drawing/2014/main" id="{0225C806-BFD4-12F3-37C4-591D62B97382}"/>
              </a:ext>
            </a:extLst>
          </p:cNvPr>
          <p:cNvSpPr txBox="1"/>
          <p:nvPr/>
        </p:nvSpPr>
        <p:spPr>
          <a:xfrm>
            <a:off x="6864876" y="2675933"/>
            <a:ext cx="2365186" cy="584775"/>
          </a:xfrm>
          <a:prstGeom prst="rect">
            <a:avLst/>
          </a:prstGeom>
          <a:noFill/>
        </p:spPr>
        <p:txBody>
          <a:bodyPr wrap="square" rtlCol="0">
            <a:spAutoFit/>
          </a:bodyPr>
          <a:lstStyle/>
          <a:p>
            <a:pPr algn="ctr"/>
            <a:r>
              <a:rPr lang="it-IT" sz="1600" b="1" noProof="0">
                <a:solidFill>
                  <a:schemeClr val="bg1"/>
                </a:solidFill>
              </a:rPr>
              <a:t>Riconoscimento delle foglie</a:t>
            </a:r>
          </a:p>
        </p:txBody>
      </p:sp>
      <p:sp>
        <p:nvSpPr>
          <p:cNvPr id="18" name="CasellaDiTesto 17">
            <a:extLst>
              <a:ext uri="{FF2B5EF4-FFF2-40B4-BE49-F238E27FC236}">
                <a16:creationId xmlns:a16="http://schemas.microsoft.com/office/drawing/2014/main" id="{D89E84FF-99E4-E330-94F1-3C128C86367C}"/>
              </a:ext>
            </a:extLst>
          </p:cNvPr>
          <p:cNvSpPr txBox="1"/>
          <p:nvPr/>
        </p:nvSpPr>
        <p:spPr>
          <a:xfrm>
            <a:off x="9885141" y="2684173"/>
            <a:ext cx="1701117" cy="584775"/>
          </a:xfrm>
          <a:prstGeom prst="rect">
            <a:avLst/>
          </a:prstGeom>
          <a:noFill/>
        </p:spPr>
        <p:txBody>
          <a:bodyPr wrap="square" rtlCol="0">
            <a:spAutoFit/>
          </a:bodyPr>
          <a:lstStyle/>
          <a:p>
            <a:pPr algn="ctr"/>
            <a:r>
              <a:rPr lang="it-IT" sz="1600" b="1" noProof="0">
                <a:solidFill>
                  <a:schemeClr val="tx2"/>
                </a:solidFill>
              </a:rPr>
              <a:t>Classificazione delle Foglie</a:t>
            </a:r>
          </a:p>
        </p:txBody>
      </p:sp>
      <p:sp>
        <p:nvSpPr>
          <p:cNvPr id="5" name="CasellaDiTesto 4">
            <a:extLst>
              <a:ext uri="{FF2B5EF4-FFF2-40B4-BE49-F238E27FC236}">
                <a16:creationId xmlns:a16="http://schemas.microsoft.com/office/drawing/2014/main" id="{BCE007CD-4FCC-7855-36E8-4941732B5D90}"/>
              </a:ext>
            </a:extLst>
          </p:cNvPr>
          <p:cNvSpPr txBox="1"/>
          <p:nvPr/>
        </p:nvSpPr>
        <p:spPr>
          <a:xfrm>
            <a:off x="7377252" y="3639716"/>
            <a:ext cx="1687157" cy="1323439"/>
          </a:xfrm>
          <a:prstGeom prst="rect">
            <a:avLst/>
          </a:prstGeom>
          <a:noFill/>
        </p:spPr>
        <p:txBody>
          <a:bodyPr wrap="square" rtlCol="0">
            <a:spAutoFit/>
          </a:bodyPr>
          <a:lstStyle/>
          <a:p>
            <a:r>
              <a:rPr lang="it-IT" sz="1600" noProof="0">
                <a:solidFill>
                  <a:schemeClr val="bg1"/>
                </a:solidFill>
              </a:rPr>
              <a:t>Sul modello Ensemble trainato sui dati di foglie e oggetti </a:t>
            </a:r>
            <a:r>
              <a:rPr lang="it-IT" sz="1600" noProof="0" err="1">
                <a:solidFill>
                  <a:schemeClr val="bg1"/>
                </a:solidFill>
              </a:rPr>
              <a:t>unknown</a:t>
            </a:r>
            <a:r>
              <a:rPr lang="it-IT" sz="1600" noProof="0">
                <a:solidFill>
                  <a:schemeClr val="bg1"/>
                </a:solidFill>
              </a:rPr>
              <a:t> casuali</a:t>
            </a:r>
          </a:p>
        </p:txBody>
      </p:sp>
    </p:spTree>
    <p:extLst>
      <p:ext uri="{BB962C8B-B14F-4D97-AF65-F5344CB8AC3E}">
        <p14:creationId xmlns:p14="http://schemas.microsoft.com/office/powerpoint/2010/main" val="1418844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6C2D7-6234-AB90-465E-9AFC5D2549AC}"/>
              </a:ext>
            </a:extLst>
          </p:cNvPr>
          <p:cNvSpPr>
            <a:spLocks noGrp="1"/>
          </p:cNvSpPr>
          <p:nvPr>
            <p:ph type="title"/>
          </p:nvPr>
        </p:nvSpPr>
        <p:spPr>
          <a:xfrm>
            <a:off x="587718" y="580805"/>
            <a:ext cx="3034724" cy="751527"/>
          </a:xfrm>
        </p:spPr>
        <p:txBody>
          <a:bodyPr>
            <a:noAutofit/>
          </a:bodyPr>
          <a:lstStyle/>
          <a:p>
            <a:r>
              <a:rPr lang="it-IT" sz="4800" noProof="0">
                <a:solidFill>
                  <a:schemeClr val="tx2"/>
                </a:solidFill>
                <a:latin typeface="+mn-lt"/>
                <a:ea typeface="微软雅黑" panose="020B0503020204020204" pitchFamily="34" charset="-122"/>
                <a:cs typeface="+mn-ea"/>
                <a:sym typeface="+mn-lt"/>
              </a:rPr>
              <a:t>Indice</a:t>
            </a:r>
            <a:endParaRPr lang="it-IT" sz="4800" b="1" noProof="0">
              <a:solidFill>
                <a:schemeClr val="tx2"/>
              </a:solidFill>
              <a:latin typeface="+mn-lt"/>
              <a:ea typeface="微软雅黑" panose="020B0503020204020204" pitchFamily="34" charset="-122"/>
              <a:cs typeface="+mn-ea"/>
              <a:sym typeface="+mn-lt"/>
            </a:endParaRPr>
          </a:p>
        </p:txBody>
      </p:sp>
      <p:sp>
        <p:nvSpPr>
          <p:cNvPr id="5" name="序号"/>
          <p:cNvSpPr txBox="1"/>
          <p:nvPr>
            <p:custDataLst>
              <p:tags r:id="rId1"/>
            </p:custDataLst>
          </p:nvPr>
        </p:nvSpPr>
        <p:spPr>
          <a:xfrm>
            <a:off x="7305983" y="580805"/>
            <a:ext cx="732236" cy="734142"/>
          </a:xfrm>
          <a:prstGeom prst="ellipse">
            <a:avLst/>
          </a:prstGeom>
          <a:solidFill>
            <a:schemeClr val="accent1"/>
          </a:solidFill>
          <a:ln>
            <a:noFill/>
          </a:ln>
          <a:effectLst/>
        </p:spPr>
        <p:txBody>
          <a:bodyPr wrap="none" lIns="0" tIns="0" rIns="0" bIns="0" rtlCol="0" anchor="ctr" anchorCtr="0">
            <a:normAutofit/>
          </a:bodyPr>
          <a:lstStyle/>
          <a:p>
            <a:pPr algn="ctr">
              <a:lnSpc>
                <a:spcPct val="120000"/>
              </a:lnSpc>
            </a:pPr>
            <a:r>
              <a:rPr lang="it-IT" sz="2400" b="1" noProof="0">
                <a:solidFill>
                  <a:schemeClr val="bg1"/>
                </a:solidFill>
                <a:ea typeface="微软雅黑" panose="020B0503020204020204" pitchFamily="34" charset="-122"/>
                <a:cs typeface="+mn-ea"/>
                <a:sym typeface="+mn-lt"/>
              </a:rPr>
              <a:t>01</a:t>
            </a:r>
          </a:p>
        </p:txBody>
      </p:sp>
      <p:sp>
        <p:nvSpPr>
          <p:cNvPr id="6" name="标题"/>
          <p:cNvSpPr txBox="1"/>
          <p:nvPr>
            <p:custDataLst>
              <p:tags r:id="rId2"/>
            </p:custDataLst>
          </p:nvPr>
        </p:nvSpPr>
        <p:spPr>
          <a:xfrm>
            <a:off x="8038220" y="590331"/>
            <a:ext cx="2581233" cy="715090"/>
          </a:xfrm>
          <a:prstGeom prst="rect">
            <a:avLst/>
          </a:prstGeom>
          <a:noFill/>
        </p:spPr>
        <p:txBody>
          <a:bodyPr wrap="square" lIns="91440" tIns="0" rIns="91440" bIns="0" rtlCol="0" anchor="ctr" anchorCtr="0">
            <a:normAutofit/>
          </a:bodyPr>
          <a:lstStyle/>
          <a:p>
            <a:pPr lvl="0" algn="l">
              <a:lnSpc>
                <a:spcPct val="120000"/>
              </a:lnSpc>
              <a:buClrTx/>
              <a:buSzTx/>
              <a:buFontTx/>
            </a:pPr>
            <a:r>
              <a:rPr lang="it-IT" b="1" noProof="0">
                <a:solidFill>
                  <a:schemeClr val="tx1">
                    <a:lumMod val="85000"/>
                    <a:lumOff val="15000"/>
                  </a:schemeClr>
                </a:solidFill>
                <a:ea typeface="微软雅黑" panose="020B0503020204020204" pitchFamily="34" charset="-122"/>
                <a:cs typeface="+mn-ea"/>
                <a:sym typeface="+mn-lt"/>
              </a:rPr>
              <a:t>Caratteristiche</a:t>
            </a:r>
            <a:r>
              <a:rPr lang="it-IT" b="1" noProof="0">
                <a:solidFill>
                  <a:schemeClr val="tx1">
                    <a:lumMod val="85000"/>
                    <a:lumOff val="15000"/>
                  </a:schemeClr>
                </a:solidFill>
                <a:uFillTx/>
                <a:ea typeface="微软雅黑" panose="020B0503020204020204" pitchFamily="34" charset="-122"/>
                <a:cs typeface="+mn-ea"/>
                <a:sym typeface="+mn-lt"/>
              </a:rPr>
              <a:t> Progetto</a:t>
            </a:r>
          </a:p>
        </p:txBody>
      </p:sp>
      <p:sp>
        <p:nvSpPr>
          <p:cNvPr id="10" name="序号"/>
          <p:cNvSpPr txBox="1"/>
          <p:nvPr>
            <p:custDataLst>
              <p:tags r:id="rId3"/>
            </p:custDataLst>
          </p:nvPr>
        </p:nvSpPr>
        <p:spPr>
          <a:xfrm>
            <a:off x="7256821" y="2475484"/>
            <a:ext cx="732236" cy="734142"/>
          </a:xfrm>
          <a:prstGeom prst="ellipse">
            <a:avLst/>
          </a:prstGeom>
          <a:solidFill>
            <a:schemeClr val="accent1"/>
          </a:solidFill>
          <a:ln>
            <a:noFill/>
          </a:ln>
          <a:effectLst/>
        </p:spPr>
        <p:txBody>
          <a:bodyPr wrap="none" lIns="0" tIns="0" rIns="0" bIns="0" rtlCol="0" anchor="ctr" anchorCtr="0">
            <a:normAutofit/>
          </a:bodyPr>
          <a:lstStyle>
            <a:defPPr>
              <a:defRPr lang="zh-CN"/>
            </a:defPPr>
            <a:lvl1pPr algn="ctr">
              <a:lnSpc>
                <a:spcPct val="120000"/>
              </a:lnSpc>
              <a:defRPr sz="2400" b="1">
                <a:solidFill>
                  <a:schemeClr val="tx2"/>
                </a:solidFill>
                <a:cs typeface="+mn-ea"/>
              </a:defRPr>
            </a:lvl1pPr>
          </a:lstStyle>
          <a:p>
            <a:r>
              <a:rPr lang="it-IT" noProof="0">
                <a:solidFill>
                  <a:schemeClr val="bg1"/>
                </a:solidFill>
                <a:ea typeface="微软雅黑" panose="020B0503020204020204" pitchFamily="34" charset="-122"/>
                <a:sym typeface="+mn-lt"/>
              </a:rPr>
              <a:t>02</a:t>
            </a:r>
          </a:p>
        </p:txBody>
      </p:sp>
      <p:sp>
        <p:nvSpPr>
          <p:cNvPr id="11" name="标题"/>
          <p:cNvSpPr txBox="1"/>
          <p:nvPr>
            <p:custDataLst>
              <p:tags r:id="rId4"/>
            </p:custDataLst>
          </p:nvPr>
        </p:nvSpPr>
        <p:spPr>
          <a:xfrm>
            <a:off x="7989056" y="2449765"/>
            <a:ext cx="2581236" cy="738587"/>
          </a:xfrm>
          <a:prstGeom prst="rect">
            <a:avLst/>
          </a:prstGeom>
          <a:noFill/>
        </p:spPr>
        <p:txBody>
          <a:bodyPr wrap="square" lIns="91440" tIns="0" rIns="91440" bIns="0" rtlCol="0" anchor="ctr" anchorCtr="0">
            <a:normAutofit/>
          </a:bodyPr>
          <a:lstStyle/>
          <a:p>
            <a:pPr lvl="0" algn="l">
              <a:lnSpc>
                <a:spcPct val="120000"/>
              </a:lnSpc>
              <a:buClrTx/>
              <a:buSzTx/>
              <a:buFontTx/>
            </a:pPr>
            <a:r>
              <a:rPr lang="it-IT" b="1" noProof="0">
                <a:solidFill>
                  <a:schemeClr val="tx1">
                    <a:lumMod val="85000"/>
                    <a:lumOff val="15000"/>
                  </a:schemeClr>
                </a:solidFill>
                <a:ea typeface="微软雅黑" panose="020B0503020204020204" pitchFamily="34" charset="-122"/>
                <a:cs typeface="+mn-ea"/>
                <a:sym typeface="+mn-lt"/>
              </a:rPr>
              <a:t>Pipeline del Progetto</a:t>
            </a:r>
          </a:p>
        </p:txBody>
      </p:sp>
      <p:sp>
        <p:nvSpPr>
          <p:cNvPr id="15" name="序号"/>
          <p:cNvSpPr txBox="1"/>
          <p:nvPr>
            <p:custDataLst>
              <p:tags r:id="rId5"/>
            </p:custDataLst>
          </p:nvPr>
        </p:nvSpPr>
        <p:spPr>
          <a:xfrm>
            <a:off x="7256821" y="4771717"/>
            <a:ext cx="732236" cy="734142"/>
          </a:xfrm>
          <a:prstGeom prst="ellipse">
            <a:avLst/>
          </a:prstGeom>
          <a:solidFill>
            <a:schemeClr val="accent1"/>
          </a:solidFill>
          <a:ln>
            <a:noFill/>
          </a:ln>
          <a:effectLst/>
        </p:spPr>
        <p:txBody>
          <a:bodyPr wrap="none" lIns="0" tIns="0" rIns="0" bIns="0" rtlCol="0" anchor="ctr" anchorCtr="0">
            <a:normAutofit/>
          </a:bodyPr>
          <a:lstStyle>
            <a:defPPr>
              <a:defRPr lang="zh-CN"/>
            </a:defPPr>
            <a:lvl1pPr algn="ctr">
              <a:lnSpc>
                <a:spcPct val="120000"/>
              </a:lnSpc>
              <a:defRPr sz="2400" b="1">
                <a:solidFill>
                  <a:schemeClr val="tx2"/>
                </a:solidFill>
                <a:cs typeface="+mn-ea"/>
              </a:defRPr>
            </a:lvl1pPr>
          </a:lstStyle>
          <a:p>
            <a:r>
              <a:rPr lang="it-IT" noProof="0">
                <a:solidFill>
                  <a:schemeClr val="bg1"/>
                </a:solidFill>
                <a:ea typeface="微软雅黑" panose="020B0503020204020204" pitchFamily="34" charset="-122"/>
                <a:sym typeface="+mn-lt"/>
              </a:rPr>
              <a:t>03</a:t>
            </a:r>
          </a:p>
        </p:txBody>
      </p:sp>
      <p:sp>
        <p:nvSpPr>
          <p:cNvPr id="17" name="标题"/>
          <p:cNvSpPr txBox="1"/>
          <p:nvPr>
            <p:custDataLst>
              <p:tags r:id="rId6"/>
            </p:custDataLst>
          </p:nvPr>
        </p:nvSpPr>
        <p:spPr>
          <a:xfrm>
            <a:off x="7989058" y="4772035"/>
            <a:ext cx="2581234" cy="733507"/>
          </a:xfrm>
          <a:prstGeom prst="rect">
            <a:avLst/>
          </a:prstGeom>
          <a:noFill/>
        </p:spPr>
        <p:txBody>
          <a:bodyPr wrap="square" lIns="91440" tIns="0" rIns="91440" bIns="0" rtlCol="0" anchor="ctr" anchorCtr="0">
            <a:normAutofit/>
          </a:bodyPr>
          <a:lstStyle/>
          <a:p>
            <a:pPr lvl="0" algn="l">
              <a:lnSpc>
                <a:spcPct val="120000"/>
              </a:lnSpc>
              <a:buClrTx/>
              <a:buSzTx/>
              <a:buFontTx/>
            </a:pPr>
            <a:r>
              <a:rPr lang="it-IT" b="1" noProof="0">
                <a:solidFill>
                  <a:schemeClr val="tx1">
                    <a:lumMod val="85000"/>
                    <a:lumOff val="15000"/>
                  </a:schemeClr>
                </a:solidFill>
                <a:ea typeface="微软雅黑" panose="020B0503020204020204" pitchFamily="34" charset="-122"/>
                <a:cs typeface="+mn-ea"/>
                <a:sym typeface="+mn-lt"/>
              </a:rPr>
              <a:t>Conclusioni</a:t>
            </a:r>
            <a:endParaRPr lang="it-IT" b="1" noProof="0">
              <a:solidFill>
                <a:schemeClr val="tx1">
                  <a:lumMod val="85000"/>
                  <a:lumOff val="15000"/>
                </a:schemeClr>
              </a:solidFill>
              <a:uFillTx/>
              <a:ea typeface="微软雅黑" panose="020B0503020204020204" pitchFamily="34" charset="-122"/>
              <a:cs typeface="+mn-ea"/>
              <a:sym typeface="+mn-lt"/>
            </a:endParaRPr>
          </a:p>
        </p:txBody>
      </p:sp>
      <p:sp>
        <p:nvSpPr>
          <p:cNvPr id="3" name="CasellaDiTesto 2">
            <a:extLst>
              <a:ext uri="{FF2B5EF4-FFF2-40B4-BE49-F238E27FC236}">
                <a16:creationId xmlns:a16="http://schemas.microsoft.com/office/drawing/2014/main" id="{ED911E9F-B28A-1F99-013D-0583F13F4408}"/>
              </a:ext>
            </a:extLst>
          </p:cNvPr>
          <p:cNvSpPr txBox="1"/>
          <p:nvPr/>
        </p:nvSpPr>
        <p:spPr>
          <a:xfrm>
            <a:off x="7305982" y="1415928"/>
            <a:ext cx="3313471" cy="861774"/>
          </a:xfrm>
          <a:prstGeom prst="rect">
            <a:avLst/>
          </a:prstGeom>
          <a:noFill/>
        </p:spPr>
        <p:txBody>
          <a:bodyPr wrap="square" rtlCol="0">
            <a:spAutoFit/>
          </a:bodyPr>
          <a:lstStyle/>
          <a:p>
            <a:pPr marL="285750" indent="-285750">
              <a:buFont typeface="Arial" panose="020B0604020202020204" pitchFamily="34" charset="0"/>
              <a:buChar char="•"/>
            </a:pPr>
            <a:r>
              <a:rPr lang="it-IT" sz="1600" dirty="0"/>
              <a:t>Obbiettivo</a:t>
            </a:r>
            <a:r>
              <a:rPr lang="it-IT" sz="1600" noProof="0" dirty="0"/>
              <a:t> del Progetto</a:t>
            </a:r>
          </a:p>
          <a:p>
            <a:pPr marL="285750" indent="-285750">
              <a:buFont typeface="Arial" panose="020B0604020202020204" pitchFamily="34" charset="0"/>
              <a:buChar char="•"/>
            </a:pPr>
            <a:r>
              <a:rPr lang="it-IT" sz="1600" noProof="0" dirty="0"/>
              <a:t>Caratteristiche del Dataset</a:t>
            </a:r>
          </a:p>
          <a:p>
            <a:pPr marL="285750" indent="-285750">
              <a:buFont typeface="Arial" panose="020B0604020202020204" pitchFamily="34" charset="0"/>
              <a:buChar char="•"/>
            </a:pPr>
            <a:r>
              <a:rPr lang="it-IT" sz="1600" dirty="0"/>
              <a:t>Problemi da Affrontare</a:t>
            </a:r>
            <a:endParaRPr lang="it-IT" sz="1600" noProof="0" dirty="0"/>
          </a:p>
        </p:txBody>
      </p:sp>
      <p:sp>
        <p:nvSpPr>
          <p:cNvPr id="13" name="CasellaDiTesto 12">
            <a:extLst>
              <a:ext uri="{FF2B5EF4-FFF2-40B4-BE49-F238E27FC236}">
                <a16:creationId xmlns:a16="http://schemas.microsoft.com/office/drawing/2014/main" id="{E00C429D-B51D-567A-9650-3391B3467D1A}"/>
              </a:ext>
            </a:extLst>
          </p:cNvPr>
          <p:cNvSpPr txBox="1"/>
          <p:nvPr/>
        </p:nvSpPr>
        <p:spPr>
          <a:xfrm>
            <a:off x="7256821" y="3298859"/>
            <a:ext cx="3313471" cy="1877437"/>
          </a:xfrm>
          <a:prstGeom prst="rect">
            <a:avLst/>
          </a:prstGeom>
          <a:noFill/>
        </p:spPr>
        <p:txBody>
          <a:bodyPr wrap="square" rtlCol="0">
            <a:spAutoFit/>
          </a:bodyPr>
          <a:lstStyle/>
          <a:p>
            <a:pPr marL="285750" indent="-285750">
              <a:buFont typeface="Arial" panose="020B0604020202020204" pitchFamily="34" charset="0"/>
              <a:buChar char="•"/>
            </a:pPr>
            <a:r>
              <a:rPr lang="it-IT" sz="1600" noProof="0" dirty="0"/>
              <a:t>Acquisizione delle Immagini</a:t>
            </a:r>
          </a:p>
          <a:p>
            <a:pPr marL="285750" indent="-285750">
              <a:buFont typeface="Arial" panose="020B0604020202020204" pitchFamily="34" charset="0"/>
              <a:buChar char="•"/>
            </a:pPr>
            <a:r>
              <a:rPr lang="it-IT" sz="1600" dirty="0"/>
              <a:t>Segmentazione</a:t>
            </a:r>
          </a:p>
          <a:p>
            <a:pPr marL="285750" indent="-285750">
              <a:buFont typeface="Arial" panose="020B0604020202020204" pitchFamily="34" charset="0"/>
              <a:buChar char="•"/>
            </a:pPr>
            <a:r>
              <a:rPr lang="it-IT" sz="1600" noProof="0" dirty="0"/>
              <a:t>Calcolo delle Features</a:t>
            </a:r>
          </a:p>
          <a:p>
            <a:pPr marL="285750" indent="-285750">
              <a:buFont typeface="Arial" panose="020B0604020202020204" pitchFamily="34" charset="0"/>
              <a:buChar char="•"/>
            </a:pPr>
            <a:r>
              <a:rPr lang="it-IT" sz="1600" dirty="0"/>
              <a:t>Riconoscimento delle Immagini</a:t>
            </a:r>
          </a:p>
          <a:p>
            <a:pPr marL="285750" indent="-285750">
              <a:buFont typeface="Arial" panose="020B0604020202020204" pitchFamily="34" charset="0"/>
              <a:buChar char="•"/>
            </a:pPr>
            <a:r>
              <a:rPr lang="it-IT" sz="1600" dirty="0"/>
              <a:t>Classificazione delle Foglie</a:t>
            </a:r>
          </a:p>
          <a:p>
            <a:pPr marL="285750" indent="-285750">
              <a:buFont typeface="Arial" panose="020B0604020202020204" pitchFamily="34" charset="0"/>
              <a:buChar char="•"/>
            </a:pPr>
            <a:endParaRPr lang="it-IT" noProof="0" dirty="0"/>
          </a:p>
          <a:p>
            <a:pPr marL="285750" indent="-285750">
              <a:buFont typeface="Arial" panose="020B0604020202020204" pitchFamily="34" charset="0"/>
              <a:buChar char="•"/>
            </a:pPr>
            <a:endParaRPr lang="it-IT" noProof="0" dirty="0"/>
          </a:p>
        </p:txBody>
      </p:sp>
      <p:sp>
        <p:nvSpPr>
          <p:cNvPr id="14" name="CasellaDiTesto 13">
            <a:extLst>
              <a:ext uri="{FF2B5EF4-FFF2-40B4-BE49-F238E27FC236}">
                <a16:creationId xmlns:a16="http://schemas.microsoft.com/office/drawing/2014/main" id="{A9B0F17C-B9B6-7458-7C5A-E2C49F8D96C6}"/>
              </a:ext>
            </a:extLst>
          </p:cNvPr>
          <p:cNvSpPr txBox="1"/>
          <p:nvPr/>
        </p:nvSpPr>
        <p:spPr>
          <a:xfrm>
            <a:off x="7257091" y="5534169"/>
            <a:ext cx="3313471" cy="584775"/>
          </a:xfrm>
          <a:prstGeom prst="rect">
            <a:avLst/>
          </a:prstGeom>
          <a:noFill/>
        </p:spPr>
        <p:txBody>
          <a:bodyPr wrap="square" rtlCol="0">
            <a:spAutoFit/>
          </a:bodyPr>
          <a:lstStyle/>
          <a:p>
            <a:pPr marL="285750" indent="-285750">
              <a:buFont typeface="Arial" panose="020B0604020202020204" pitchFamily="34" charset="0"/>
              <a:buChar char="•"/>
            </a:pPr>
            <a:r>
              <a:rPr lang="it-IT" sz="1600" noProof="0" dirty="0"/>
              <a:t>Risultati </a:t>
            </a:r>
          </a:p>
          <a:p>
            <a:pPr marL="285750" indent="-285750">
              <a:buFont typeface="Arial" panose="020B0604020202020204" pitchFamily="34" charset="0"/>
              <a:buChar char="•"/>
            </a:pPr>
            <a:r>
              <a:rPr lang="it-IT" sz="1600" noProof="0" dirty="0"/>
              <a:t>Idee per miglioramenti</a:t>
            </a:r>
          </a:p>
        </p:txBody>
      </p:sp>
    </p:spTree>
    <p:extLst>
      <p:ext uri="{BB962C8B-B14F-4D97-AF65-F5344CB8AC3E}">
        <p14:creationId xmlns:p14="http://schemas.microsoft.com/office/powerpoint/2010/main" val="923651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04606D37-7774-9E74-9E90-8CD51B5CED62}"/>
              </a:ext>
            </a:extLst>
          </p:cNvPr>
          <p:cNvSpPr>
            <a:spLocks noGrp="1"/>
          </p:cNvSpPr>
          <p:nvPr>
            <p:ph type="sldNum" sz="quarter" idx="12"/>
          </p:nvPr>
        </p:nvSpPr>
        <p:spPr/>
        <p:txBody>
          <a:bodyPr/>
          <a:lstStyle/>
          <a:p>
            <a:pPr algn="ctr"/>
            <a:fld id="{49AE70B2-8BF9-45C0-BB95-33D1B9D3A854}" type="slidenum">
              <a:rPr lang="it-IT" noProof="0" smtClean="0"/>
              <a:pPr algn="ctr"/>
              <a:t>20</a:t>
            </a:fld>
            <a:endParaRPr lang="it-IT" noProof="0"/>
          </a:p>
        </p:txBody>
      </p:sp>
      <p:sp>
        <p:nvSpPr>
          <p:cNvPr id="3" name="Titolo 2">
            <a:extLst>
              <a:ext uri="{FF2B5EF4-FFF2-40B4-BE49-F238E27FC236}">
                <a16:creationId xmlns:a16="http://schemas.microsoft.com/office/drawing/2014/main" id="{2C1E441A-2849-6E3F-0D4F-1A9C066B6F24}"/>
              </a:ext>
            </a:extLst>
          </p:cNvPr>
          <p:cNvSpPr>
            <a:spLocks noGrp="1"/>
          </p:cNvSpPr>
          <p:nvPr>
            <p:ph type="title"/>
          </p:nvPr>
        </p:nvSpPr>
        <p:spPr>
          <a:xfrm>
            <a:off x="156469" y="412692"/>
            <a:ext cx="11574261" cy="720000"/>
          </a:xfrm>
        </p:spPr>
        <p:txBody>
          <a:bodyPr>
            <a:normAutofit/>
          </a:bodyPr>
          <a:lstStyle/>
          <a:p>
            <a:pPr algn="ctr"/>
            <a:r>
              <a:rPr lang="it-IT" sz="4000" noProof="0">
                <a:solidFill>
                  <a:schemeClr val="tx2"/>
                </a:solidFill>
              </a:rPr>
              <a:t>Pipeline di riconoscimento</a:t>
            </a:r>
          </a:p>
        </p:txBody>
      </p:sp>
      <p:sp>
        <p:nvSpPr>
          <p:cNvPr id="4" name="AutoShape 2" descr="train e test riconoscitore foglia/unknown">
            <a:extLst>
              <a:ext uri="{FF2B5EF4-FFF2-40B4-BE49-F238E27FC236}">
                <a16:creationId xmlns:a16="http://schemas.microsoft.com/office/drawing/2014/main" id="{F9732E69-250A-CB30-8992-4CCB819CFC6E}"/>
              </a:ext>
            </a:extLst>
          </p:cNvPr>
          <p:cNvSpPr>
            <a:spLocks noChangeAspect="1" noChangeArrowheads="1"/>
          </p:cNvSpPr>
          <p:nvPr/>
        </p:nvSpPr>
        <p:spPr bwMode="auto">
          <a:xfrm>
            <a:off x="5943600" y="-549442"/>
            <a:ext cx="4130842" cy="41308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noProof="0"/>
          </a:p>
        </p:txBody>
      </p:sp>
      <p:sp>
        <p:nvSpPr>
          <p:cNvPr id="5" name="AutoShape 4">
            <a:extLst>
              <a:ext uri="{FF2B5EF4-FFF2-40B4-BE49-F238E27FC236}">
                <a16:creationId xmlns:a16="http://schemas.microsoft.com/office/drawing/2014/main" id="{F969789E-E2DB-F2F1-0634-1AD6A695FA1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noProof="0"/>
          </a:p>
        </p:txBody>
      </p:sp>
      <p:pic>
        <p:nvPicPr>
          <p:cNvPr id="7" name="Immagine 6" descr="Immagine che contiene testo, schermata, diagramma, linea&#10;&#10;Il contenuto generato dall'IA potrebbe non essere corretto.">
            <a:extLst>
              <a:ext uri="{FF2B5EF4-FFF2-40B4-BE49-F238E27FC236}">
                <a16:creationId xmlns:a16="http://schemas.microsoft.com/office/drawing/2014/main" id="{042EBCCA-CF5E-B1EC-11AF-0A8A2706B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1038" y="1395743"/>
            <a:ext cx="7349924" cy="4910668"/>
          </a:xfrm>
          <a:prstGeom prst="rect">
            <a:avLst/>
          </a:prstGeom>
        </p:spPr>
      </p:pic>
    </p:spTree>
    <p:extLst>
      <p:ext uri="{BB962C8B-B14F-4D97-AF65-F5344CB8AC3E}">
        <p14:creationId xmlns:p14="http://schemas.microsoft.com/office/powerpoint/2010/main" val="1069258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5C761-EDCF-F2AC-B62F-5E88CD1ED9AF}"/>
            </a:ext>
          </a:extLst>
        </p:cNvPr>
        <p:cNvGrpSpPr/>
        <p:nvPr/>
      </p:nvGrpSpPr>
      <p:grpSpPr>
        <a:xfrm>
          <a:off x="0" y="0"/>
          <a:ext cx="0" cy="0"/>
          <a:chOff x="0" y="0"/>
          <a:chExt cx="0" cy="0"/>
        </a:xfrm>
      </p:grpSpPr>
      <p:sp>
        <p:nvSpPr>
          <p:cNvPr id="4" name="任意多边形: 形状 17">
            <a:extLst>
              <a:ext uri="{FF2B5EF4-FFF2-40B4-BE49-F238E27FC236}">
                <a16:creationId xmlns:a16="http://schemas.microsoft.com/office/drawing/2014/main" id="{2F2CC67A-23C7-B5D0-CF3A-DD2CEF364BE9}"/>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EAFD2392-D7E1-F794-5D68-FAB01A941DE3}"/>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0" name="任意多边形: 形状 17">
            <a:extLst>
              <a:ext uri="{FF2B5EF4-FFF2-40B4-BE49-F238E27FC236}">
                <a16:creationId xmlns:a16="http://schemas.microsoft.com/office/drawing/2014/main" id="{03CFA5CC-1436-28AF-8759-C5644DEDCF9C}"/>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8" name="Titolo 7">
            <a:extLst>
              <a:ext uri="{FF2B5EF4-FFF2-40B4-BE49-F238E27FC236}">
                <a16:creationId xmlns:a16="http://schemas.microsoft.com/office/drawing/2014/main" id="{BA39DBD9-EEBA-6C8E-2B65-A6C564A160CB}"/>
              </a:ext>
            </a:extLst>
          </p:cNvPr>
          <p:cNvSpPr>
            <a:spLocks noGrp="1"/>
          </p:cNvSpPr>
          <p:nvPr>
            <p:ph type="title"/>
          </p:nvPr>
        </p:nvSpPr>
        <p:spPr>
          <a:xfrm>
            <a:off x="393227" y="413242"/>
            <a:ext cx="10800000" cy="720000"/>
          </a:xfrm>
        </p:spPr>
        <p:txBody>
          <a:bodyPr>
            <a:normAutofit/>
          </a:bodyPr>
          <a:lstStyle/>
          <a:p>
            <a:r>
              <a:rPr lang="it-IT" noProof="0">
                <a:solidFill>
                  <a:schemeClr val="tx2"/>
                </a:solidFill>
              </a:rPr>
              <a:t>Come mai un riconoscitore separato dal classificatore?</a:t>
            </a:r>
          </a:p>
        </p:txBody>
      </p:sp>
      <p:sp>
        <p:nvSpPr>
          <p:cNvPr id="5" name="CasellaDiTesto 4">
            <a:extLst>
              <a:ext uri="{FF2B5EF4-FFF2-40B4-BE49-F238E27FC236}">
                <a16:creationId xmlns:a16="http://schemas.microsoft.com/office/drawing/2014/main" id="{ED205511-A4B2-C0FE-9106-0C2AF4F22114}"/>
              </a:ext>
            </a:extLst>
          </p:cNvPr>
          <p:cNvSpPr txBox="1"/>
          <p:nvPr/>
        </p:nvSpPr>
        <p:spPr>
          <a:xfrm>
            <a:off x="393227" y="1133242"/>
            <a:ext cx="8448675" cy="2062103"/>
          </a:xfrm>
          <a:prstGeom prst="rect">
            <a:avLst/>
          </a:prstGeom>
          <a:noFill/>
        </p:spPr>
        <p:txBody>
          <a:bodyPr wrap="square">
            <a:spAutoFit/>
          </a:bodyPr>
          <a:lstStyle/>
          <a:p>
            <a:r>
              <a:rPr lang="it-IT" sz="1600" noProof="0" dirty="0">
                <a:solidFill>
                  <a:schemeClr val="tx2"/>
                </a:solidFill>
              </a:rPr>
              <a:t>Come vedremo nella sezione </a:t>
            </a:r>
            <a:r>
              <a:rPr lang="it-IT" sz="1600" noProof="0" dirty="0">
                <a:solidFill>
                  <a:schemeClr val="tx2"/>
                </a:solidFill>
                <a:hlinkClick r:id="rId5" action="ppaction://hlinksldjump"/>
              </a:rPr>
              <a:t>successiva</a:t>
            </a:r>
            <a:r>
              <a:rPr lang="it-IT" sz="1600" noProof="0" dirty="0">
                <a:solidFill>
                  <a:schemeClr val="tx2"/>
                </a:solidFill>
              </a:rPr>
              <a:t>, si è scelto di utilizzare un classificatore di tipo KNN, il quale offre numerosi vantaggi, tuttavia risulta </a:t>
            </a:r>
            <a:r>
              <a:rPr lang="it-IT" sz="1600" b="1" noProof="0" dirty="0">
                <a:solidFill>
                  <a:schemeClr val="tx2"/>
                </a:solidFill>
              </a:rPr>
              <a:t>insensibile agli </a:t>
            </a:r>
            <a:r>
              <a:rPr lang="it-IT" sz="1600" b="1" noProof="0" dirty="0" err="1">
                <a:solidFill>
                  <a:schemeClr val="tx2"/>
                </a:solidFill>
              </a:rPr>
              <a:t>outliers</a:t>
            </a:r>
            <a:r>
              <a:rPr lang="it-IT" sz="1600" b="1" noProof="0" dirty="0">
                <a:solidFill>
                  <a:schemeClr val="tx2"/>
                </a:solidFill>
              </a:rPr>
              <a:t>.</a:t>
            </a:r>
            <a:br>
              <a:rPr lang="it-IT" sz="1600" b="1" noProof="0" dirty="0">
                <a:solidFill>
                  <a:schemeClr val="tx2"/>
                </a:solidFill>
              </a:rPr>
            </a:br>
            <a:r>
              <a:rPr lang="it-IT" sz="1600" noProof="0" dirty="0">
                <a:solidFill>
                  <a:schemeClr val="tx2"/>
                </a:solidFill>
              </a:rPr>
              <a:t>Ciò significa che, per quanto un oggetto possa presentare features differenti da quelle estratte dalle foglie, non verrà mai riconosciuto come sconosciuto, ma verrà assegnato alla classe con elementi dalle caratteristiche più simili.</a:t>
            </a:r>
            <a:br>
              <a:rPr lang="it-IT" sz="1600" noProof="0" dirty="0">
                <a:solidFill>
                  <a:schemeClr val="tx2"/>
                </a:solidFill>
              </a:rPr>
            </a:br>
            <a:r>
              <a:rPr lang="it-IT" sz="1600" noProof="0" dirty="0">
                <a:solidFill>
                  <a:schemeClr val="tx2"/>
                </a:solidFill>
              </a:rPr>
              <a:t>Per questo motivo è stato necessario implementare un riconoscitore per permettere al sistema di distinguere foglie da oggetti </a:t>
            </a:r>
            <a:r>
              <a:rPr lang="it-IT" sz="1600" b="1" noProof="0" dirty="0" err="1">
                <a:solidFill>
                  <a:schemeClr val="tx2"/>
                </a:solidFill>
              </a:rPr>
              <a:t>unknown</a:t>
            </a:r>
            <a:r>
              <a:rPr lang="it-IT" sz="1600" noProof="0" dirty="0">
                <a:solidFill>
                  <a:schemeClr val="tx2"/>
                </a:solidFill>
              </a:rPr>
              <a:t>.</a:t>
            </a:r>
          </a:p>
          <a:p>
            <a:r>
              <a:rPr lang="it-IT" sz="1600" noProof="0" dirty="0">
                <a:solidFill>
                  <a:schemeClr val="tx2"/>
                </a:solidFill>
              </a:rPr>
              <a:t>Questa decisione consente, inoltre, di mantenere alta la </a:t>
            </a:r>
            <a:r>
              <a:rPr lang="it-IT" sz="1600" b="1" noProof="0" dirty="0">
                <a:solidFill>
                  <a:schemeClr val="tx2"/>
                </a:solidFill>
              </a:rPr>
              <a:t>modularità</a:t>
            </a:r>
            <a:r>
              <a:rPr lang="it-IT" sz="1600" noProof="0" dirty="0">
                <a:solidFill>
                  <a:schemeClr val="tx2"/>
                </a:solidFill>
              </a:rPr>
              <a:t> del progetto.</a:t>
            </a:r>
          </a:p>
        </p:txBody>
      </p:sp>
    </p:spTree>
    <p:extLst>
      <p:ext uri="{BB962C8B-B14F-4D97-AF65-F5344CB8AC3E}">
        <p14:creationId xmlns:p14="http://schemas.microsoft.com/office/powerpoint/2010/main" val="844490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DEFB3-CA4A-D35D-34CA-C8A61DB295CD}"/>
            </a:ext>
          </a:extLst>
        </p:cNvPr>
        <p:cNvGrpSpPr/>
        <p:nvPr/>
      </p:nvGrpSpPr>
      <p:grpSpPr>
        <a:xfrm>
          <a:off x="0" y="0"/>
          <a:ext cx="0" cy="0"/>
          <a:chOff x="0" y="0"/>
          <a:chExt cx="0" cy="0"/>
        </a:xfrm>
      </p:grpSpPr>
      <p:pic>
        <p:nvPicPr>
          <p:cNvPr id="2050" name="Picture 2" descr="Random Forest Simple Explanation. Understanding the Random Forest with an…  | by Will Koehrsen | Medium">
            <a:extLst>
              <a:ext uri="{FF2B5EF4-FFF2-40B4-BE49-F238E27FC236}">
                <a16:creationId xmlns:a16="http://schemas.microsoft.com/office/drawing/2014/main" id="{3DEDED17-EA1C-DC91-B943-0265FA1BF2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323" y="3329340"/>
            <a:ext cx="4704880" cy="3528660"/>
          </a:xfrm>
          <a:prstGeom prst="rect">
            <a:avLst/>
          </a:prstGeom>
          <a:noFill/>
          <a:extLst>
            <a:ext uri="{909E8E84-426E-40DD-AFC4-6F175D3DCCD1}">
              <a14:hiddenFill xmlns:a14="http://schemas.microsoft.com/office/drawing/2010/main">
                <a:solidFill>
                  <a:srgbClr val="FFFFFF"/>
                </a:solidFill>
              </a14:hiddenFill>
            </a:ext>
          </a:extLst>
        </p:spPr>
      </p:pic>
      <p:sp>
        <p:nvSpPr>
          <p:cNvPr id="4" name="任意多边形: 形状 17">
            <a:extLst>
              <a:ext uri="{FF2B5EF4-FFF2-40B4-BE49-F238E27FC236}">
                <a16:creationId xmlns:a16="http://schemas.microsoft.com/office/drawing/2014/main" id="{7C81C8BE-741D-AD60-4443-D135C122061F}"/>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61DAC136-7620-08CD-7069-817E5C06A4FD}"/>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0" name="任意多边形: 形状 17">
            <a:extLst>
              <a:ext uri="{FF2B5EF4-FFF2-40B4-BE49-F238E27FC236}">
                <a16:creationId xmlns:a16="http://schemas.microsoft.com/office/drawing/2014/main" id="{2E156547-5115-1D13-F582-137C759D1B9E}"/>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8" name="Titolo 7">
            <a:extLst>
              <a:ext uri="{FF2B5EF4-FFF2-40B4-BE49-F238E27FC236}">
                <a16:creationId xmlns:a16="http://schemas.microsoft.com/office/drawing/2014/main" id="{485A3BF8-F615-CFD7-4948-7A9C5D231EEF}"/>
              </a:ext>
            </a:extLst>
          </p:cNvPr>
          <p:cNvSpPr>
            <a:spLocks noGrp="1"/>
          </p:cNvSpPr>
          <p:nvPr>
            <p:ph type="title"/>
          </p:nvPr>
        </p:nvSpPr>
        <p:spPr/>
        <p:txBody>
          <a:bodyPr>
            <a:normAutofit/>
          </a:bodyPr>
          <a:lstStyle/>
          <a:p>
            <a:r>
              <a:rPr lang="it-IT" noProof="0">
                <a:solidFill>
                  <a:schemeClr val="tx2"/>
                </a:solidFill>
              </a:rPr>
              <a:t>Ensemble</a:t>
            </a:r>
          </a:p>
        </p:txBody>
      </p:sp>
      <p:sp>
        <p:nvSpPr>
          <p:cNvPr id="5" name="CasellaDiTesto 4">
            <a:extLst>
              <a:ext uri="{FF2B5EF4-FFF2-40B4-BE49-F238E27FC236}">
                <a16:creationId xmlns:a16="http://schemas.microsoft.com/office/drawing/2014/main" id="{838D2B5B-272E-26B4-2B11-5E5EA275A5C5}"/>
              </a:ext>
            </a:extLst>
          </p:cNvPr>
          <p:cNvSpPr txBox="1"/>
          <p:nvPr/>
        </p:nvSpPr>
        <p:spPr>
          <a:xfrm>
            <a:off x="695325" y="1177026"/>
            <a:ext cx="7556090" cy="1477328"/>
          </a:xfrm>
          <a:prstGeom prst="rect">
            <a:avLst/>
          </a:prstGeom>
          <a:noFill/>
        </p:spPr>
        <p:txBody>
          <a:bodyPr wrap="square">
            <a:spAutoFit/>
          </a:bodyPr>
          <a:lstStyle/>
          <a:p>
            <a:r>
              <a:rPr lang="it-IT" noProof="0" dirty="0">
                <a:solidFill>
                  <a:schemeClr val="tx2"/>
                </a:solidFill>
              </a:rPr>
              <a:t>Un riconoscitore ensemble combina le decisioni di più classificatori (random </a:t>
            </a:r>
            <a:r>
              <a:rPr lang="it-IT" noProof="0" dirty="0" err="1">
                <a:solidFill>
                  <a:schemeClr val="tx2"/>
                </a:solidFill>
              </a:rPr>
              <a:t>forest</a:t>
            </a:r>
            <a:r>
              <a:rPr lang="it-IT" noProof="0" dirty="0">
                <a:solidFill>
                  <a:schemeClr val="tx2"/>
                </a:solidFill>
              </a:rPr>
              <a:t> nel caso del nostro riconoscitore di foglie) per migliore robustezza e accuratezza</a:t>
            </a:r>
          </a:p>
          <a:p>
            <a:r>
              <a:rPr lang="it-IT" noProof="0" dirty="0">
                <a:solidFill>
                  <a:schemeClr val="tx2"/>
                </a:solidFill>
              </a:rPr>
              <a:t>Ogni classificatore fa una predizione e la decisione è ottenuta tramite voto o media delle predizioni (in base al metodo)</a:t>
            </a:r>
          </a:p>
        </p:txBody>
      </p:sp>
    </p:spTree>
    <p:extLst>
      <p:ext uri="{BB962C8B-B14F-4D97-AF65-F5344CB8AC3E}">
        <p14:creationId xmlns:p14="http://schemas.microsoft.com/office/powerpoint/2010/main" val="2444711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2DCAAC-FC58-4AA7-1338-804F881B01DF}"/>
              </a:ext>
            </a:extLst>
          </p:cNvPr>
          <p:cNvSpPr>
            <a:spLocks noGrp="1"/>
          </p:cNvSpPr>
          <p:nvPr>
            <p:ph type="sldNum" sz="quarter" idx="12"/>
          </p:nvPr>
        </p:nvSpPr>
        <p:spPr/>
        <p:txBody>
          <a:bodyPr/>
          <a:lstStyle/>
          <a:p>
            <a:pPr algn="ctr"/>
            <a:fld id="{49AE70B2-8BF9-45C0-BB95-33D1B9D3A854}" type="slidenum">
              <a:rPr lang="it-IT" noProof="0" smtClean="0"/>
              <a:pPr algn="ctr"/>
              <a:t>23</a:t>
            </a:fld>
            <a:endParaRPr lang="it-IT" noProof="0"/>
          </a:p>
        </p:txBody>
      </p:sp>
      <p:sp>
        <p:nvSpPr>
          <p:cNvPr id="3" name="Title 2">
            <a:extLst>
              <a:ext uri="{FF2B5EF4-FFF2-40B4-BE49-F238E27FC236}">
                <a16:creationId xmlns:a16="http://schemas.microsoft.com/office/drawing/2014/main" id="{FC3C8921-6A8C-DC85-8489-9BE6F3BC3B7D}"/>
              </a:ext>
            </a:extLst>
          </p:cNvPr>
          <p:cNvSpPr>
            <a:spLocks noGrp="1"/>
          </p:cNvSpPr>
          <p:nvPr>
            <p:ph type="title"/>
          </p:nvPr>
        </p:nvSpPr>
        <p:spPr>
          <a:xfrm>
            <a:off x="626769" y="680535"/>
            <a:ext cx="4860523" cy="720000"/>
          </a:xfrm>
        </p:spPr>
        <p:txBody>
          <a:bodyPr>
            <a:normAutofit fontScale="90000"/>
          </a:bodyPr>
          <a:lstStyle/>
          <a:p>
            <a:r>
              <a:rPr lang="it-IT" noProof="0">
                <a:solidFill>
                  <a:schemeClr val="tx2"/>
                </a:solidFill>
              </a:rPr>
              <a:t>Numero di feature selezionate per il riconoscitore</a:t>
            </a:r>
          </a:p>
        </p:txBody>
      </p:sp>
      <p:pic>
        <p:nvPicPr>
          <p:cNvPr id="5" name="Picture 4" descr="A graph with blue lines&#10;&#10;AI-generated content may be incorrect.">
            <a:extLst>
              <a:ext uri="{FF2B5EF4-FFF2-40B4-BE49-F238E27FC236}">
                <a16:creationId xmlns:a16="http://schemas.microsoft.com/office/drawing/2014/main" id="{65878847-CD81-D9B5-17F7-66CEFA55A1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10" y="266218"/>
            <a:ext cx="6089218" cy="6331352"/>
          </a:xfrm>
          <a:prstGeom prst="rect">
            <a:avLst/>
          </a:prstGeom>
        </p:spPr>
      </p:pic>
      <p:sp>
        <p:nvSpPr>
          <p:cNvPr id="6" name="TextBox 5">
            <a:extLst>
              <a:ext uri="{FF2B5EF4-FFF2-40B4-BE49-F238E27FC236}">
                <a16:creationId xmlns:a16="http://schemas.microsoft.com/office/drawing/2014/main" id="{90BE8A82-3FAD-CD11-B80A-05EADDF75987}"/>
              </a:ext>
            </a:extLst>
          </p:cNvPr>
          <p:cNvSpPr txBox="1"/>
          <p:nvPr/>
        </p:nvSpPr>
        <p:spPr>
          <a:xfrm>
            <a:off x="626770" y="1400535"/>
            <a:ext cx="4778608" cy="1323439"/>
          </a:xfrm>
          <a:prstGeom prst="rect">
            <a:avLst/>
          </a:prstGeom>
          <a:noFill/>
        </p:spPr>
        <p:txBody>
          <a:bodyPr wrap="square" rtlCol="0">
            <a:spAutoFit/>
          </a:bodyPr>
          <a:lstStyle/>
          <a:p>
            <a:r>
              <a:rPr lang="it-IT" sz="1600" noProof="0" dirty="0">
                <a:solidFill>
                  <a:schemeClr val="tx2"/>
                </a:solidFill>
              </a:rPr>
              <a:t>In questo caso, data la scelta di un riconoscitore ensemble, </a:t>
            </a:r>
            <a:r>
              <a:rPr lang="it-IT" sz="1600" dirty="0">
                <a:solidFill>
                  <a:schemeClr val="tx2"/>
                </a:solidFill>
              </a:rPr>
              <a:t>è</a:t>
            </a:r>
            <a:r>
              <a:rPr lang="it-IT" sz="1600" noProof="0" dirty="0">
                <a:solidFill>
                  <a:schemeClr val="tx2"/>
                </a:solidFill>
              </a:rPr>
              <a:t> stata usata la metrica </a:t>
            </a:r>
            <a:r>
              <a:rPr lang="it-IT" sz="1600" noProof="0" dirty="0" err="1">
                <a:solidFill>
                  <a:schemeClr val="tx2"/>
                </a:solidFill>
              </a:rPr>
              <a:t>oobPermutetImportance</a:t>
            </a:r>
            <a:r>
              <a:rPr lang="it-IT" sz="1600" noProof="0" dirty="0">
                <a:solidFill>
                  <a:schemeClr val="tx2"/>
                </a:solidFill>
              </a:rPr>
              <a:t> per la selezione delle features Migliori</a:t>
            </a:r>
          </a:p>
          <a:p>
            <a:endParaRPr lang="it-IT" sz="1600" noProof="0" dirty="0">
              <a:solidFill>
                <a:schemeClr val="tx2"/>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689C58-B97D-1F4B-D6C2-EF7AA4E463BE}"/>
                  </a:ext>
                </a:extLst>
              </p:cNvPr>
              <p:cNvSpPr txBox="1"/>
              <p:nvPr/>
            </p:nvSpPr>
            <p:spPr>
              <a:xfrm>
                <a:off x="2338645" y="4007265"/>
                <a:ext cx="1354858" cy="369332"/>
              </a:xfrm>
              <a:prstGeom prst="rect">
                <a:avLst/>
              </a:prstGeom>
              <a:noFill/>
            </p:spPr>
            <p:txBody>
              <a:bodyPr wrap="none" rtlCol="0">
                <a:spAutoFit/>
              </a:bodyPr>
              <a:lstStyle/>
              <a:p>
                <a:r>
                  <a:rPr lang="it-IT" noProof="0" err="1"/>
                  <a:t>N</a:t>
                </a:r>
                <a:r>
                  <a:rPr lang="it-IT" noProof="0"/>
                  <a:t> </a:t>
                </a:r>
                <a14:m>
                  <m:oMath xmlns:m="http://schemas.openxmlformats.org/officeDocument/2006/math">
                    <m:r>
                      <a:rPr lang="it-IT" b="0" i="1" noProof="0" smtClean="0">
                        <a:latin typeface="Cambria Math" panose="02040503050406030204" pitchFamily="18" charset="0"/>
                      </a:rPr>
                      <m:t>∈[22, 24]</m:t>
                    </m:r>
                  </m:oMath>
                </a14:m>
                <a:endParaRPr lang="it-IT" noProof="0"/>
              </a:p>
            </p:txBody>
          </p:sp>
        </mc:Choice>
        <mc:Fallback xmlns="">
          <p:sp>
            <p:nvSpPr>
              <p:cNvPr id="7" name="TextBox 6">
                <a:extLst>
                  <a:ext uri="{FF2B5EF4-FFF2-40B4-BE49-F238E27FC236}">
                    <a16:creationId xmlns:a16="http://schemas.microsoft.com/office/drawing/2014/main" id="{A8689C58-B97D-1F4B-D6C2-EF7AA4E463BE}"/>
                  </a:ext>
                </a:extLst>
              </p:cNvPr>
              <p:cNvSpPr txBox="1">
                <a:spLocks noRot="1" noChangeAspect="1" noMove="1" noResize="1" noEditPoints="1" noAdjustHandles="1" noChangeArrowheads="1" noChangeShapeType="1" noTextEdit="1"/>
              </p:cNvSpPr>
              <p:nvPr/>
            </p:nvSpPr>
            <p:spPr>
              <a:xfrm>
                <a:off x="2338645" y="4007265"/>
                <a:ext cx="1354858" cy="369332"/>
              </a:xfrm>
              <a:prstGeom prst="rect">
                <a:avLst/>
              </a:prstGeom>
              <a:blipFill>
                <a:blip r:embed="rId3"/>
                <a:stretch>
                  <a:fillRect l="-3738" t="-6667" r="-935" b="-26667"/>
                </a:stretch>
              </a:blipFill>
            </p:spPr>
            <p:txBody>
              <a:bodyPr/>
              <a:lstStyle/>
              <a:p>
                <a:r>
                  <a:rPr lang="it-IT">
                    <a:noFill/>
                  </a:rPr>
                  <a:t> </a:t>
                </a:r>
              </a:p>
            </p:txBody>
          </p:sp>
        </mc:Fallback>
      </mc:AlternateContent>
    </p:spTree>
    <p:extLst>
      <p:ext uri="{BB962C8B-B14F-4D97-AF65-F5344CB8AC3E}">
        <p14:creationId xmlns:p14="http://schemas.microsoft.com/office/powerpoint/2010/main" val="4157585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CE7F3-CCA0-779E-1CBB-C25633C2E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16546-CD22-4109-4C0F-0799A3394529}"/>
              </a:ext>
            </a:extLst>
          </p:cNvPr>
          <p:cNvSpPr>
            <a:spLocks noGrp="1"/>
          </p:cNvSpPr>
          <p:nvPr>
            <p:ph type="title"/>
          </p:nvPr>
        </p:nvSpPr>
        <p:spPr>
          <a:xfrm>
            <a:off x="579577" y="860560"/>
            <a:ext cx="10800000" cy="720000"/>
          </a:xfrm>
        </p:spPr>
        <p:txBody>
          <a:bodyPr anchor="ctr">
            <a:normAutofit/>
          </a:bodyPr>
          <a:lstStyle/>
          <a:p>
            <a:r>
              <a:rPr lang="it-IT" sz="4400" noProof="0">
                <a:solidFill>
                  <a:schemeClr val="tx2"/>
                </a:solidFill>
                <a:latin typeface="+mn-lt"/>
                <a:ea typeface="微软雅黑" panose="020B0503020204020204" pitchFamily="34" charset="-122"/>
                <a:cs typeface="+mn-ea"/>
                <a:sym typeface="+mn-lt"/>
              </a:rPr>
              <a:t>05-Classificazione delle Foglie</a:t>
            </a:r>
          </a:p>
        </p:txBody>
      </p:sp>
      <p:sp>
        <p:nvSpPr>
          <p:cNvPr id="2" name="任意多边形: 形状 31">
            <a:extLst>
              <a:ext uri="{FF2B5EF4-FFF2-40B4-BE49-F238E27FC236}">
                <a16:creationId xmlns:a16="http://schemas.microsoft.com/office/drawing/2014/main" id="{9D956CC3-EBAE-C46A-A859-744D25852098}"/>
              </a:ext>
            </a:extLst>
          </p:cNvPr>
          <p:cNvSpPr/>
          <p:nvPr>
            <p:custDataLst>
              <p:tags r:id="rId1"/>
            </p:custDataLst>
          </p:nvPr>
        </p:nvSpPr>
        <p:spPr>
          <a:xfrm>
            <a:off x="291670" y="3484725"/>
            <a:ext cx="399223" cy="1024024"/>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grpSp>
        <p:nvGrpSpPr>
          <p:cNvPr id="12" name="Gruppo 11">
            <a:extLst>
              <a:ext uri="{FF2B5EF4-FFF2-40B4-BE49-F238E27FC236}">
                <a16:creationId xmlns:a16="http://schemas.microsoft.com/office/drawing/2014/main" id="{85BA588C-FCE8-CB2B-ADE0-7508C38082EA}"/>
              </a:ext>
            </a:extLst>
          </p:cNvPr>
          <p:cNvGrpSpPr/>
          <p:nvPr/>
        </p:nvGrpSpPr>
        <p:grpSpPr>
          <a:xfrm>
            <a:off x="202488" y="2487158"/>
            <a:ext cx="11671750" cy="3055303"/>
            <a:chOff x="696879" y="2457661"/>
            <a:chExt cx="11671750" cy="3055303"/>
          </a:xfrm>
        </p:grpSpPr>
        <p:grpSp>
          <p:nvGrpSpPr>
            <p:cNvPr id="4" name="Group 3">
              <a:extLst>
                <a:ext uri="{FF2B5EF4-FFF2-40B4-BE49-F238E27FC236}">
                  <a16:creationId xmlns:a16="http://schemas.microsoft.com/office/drawing/2014/main" id="{5087579E-C7D6-7EAC-5DE9-D2D35FEACB95}"/>
                </a:ext>
              </a:extLst>
            </p:cNvPr>
            <p:cNvGrpSpPr/>
            <p:nvPr/>
          </p:nvGrpSpPr>
          <p:grpSpPr>
            <a:xfrm>
              <a:off x="696879" y="2457661"/>
              <a:ext cx="8544342" cy="3045472"/>
              <a:chOff x="605439" y="2356456"/>
              <a:chExt cx="11110222" cy="3071737"/>
            </a:xfrm>
          </p:grpSpPr>
          <p:sp>
            <p:nvSpPr>
              <p:cNvPr id="65" name="Freeform 4">
                <a:extLst>
                  <a:ext uri="{FF2B5EF4-FFF2-40B4-BE49-F238E27FC236}">
                    <a16:creationId xmlns:a16="http://schemas.microsoft.com/office/drawing/2014/main" id="{88A08890-4016-CE05-C3A7-B6A6A3F59D71}"/>
                  </a:ext>
                </a:extLst>
              </p:cNvPr>
              <p:cNvSpPr/>
              <p:nvPr>
                <p:custDataLst>
                  <p:tags r:id="rId5"/>
                </p:custDataLst>
              </p:nvPr>
            </p:nvSpPr>
            <p:spPr>
              <a:xfrm>
                <a:off x="6270329" y="2363163"/>
                <a:ext cx="2640525" cy="3065030"/>
              </a:xfrm>
              <a:custGeom>
                <a:avLst/>
                <a:gdLst>
                  <a:gd name="connsiteX0" fmla="*/ 2901949 w 3176990"/>
                  <a:gd name="connsiteY0" fmla="*/ 0 h 2901950"/>
                  <a:gd name="connsiteX1" fmla="*/ 2901948 w 3176990"/>
                  <a:gd name="connsiteY1" fmla="*/ 1181659 h 2901950"/>
                  <a:gd name="connsiteX2" fmla="*/ 3176990 w 3176990"/>
                  <a:gd name="connsiteY2" fmla="*/ 1450974 h 2901950"/>
                  <a:gd name="connsiteX3" fmla="*/ 2901948 w 3176990"/>
                  <a:gd name="connsiteY3" fmla="*/ 1720293 h 2901950"/>
                  <a:gd name="connsiteX4" fmla="*/ 2901947 w 3176990"/>
                  <a:gd name="connsiteY4" fmla="*/ 2901950 h 2901950"/>
                  <a:gd name="connsiteX5" fmla="*/ 0 w 3176990"/>
                  <a:gd name="connsiteY5" fmla="*/ 2901949 h 2901950"/>
                  <a:gd name="connsiteX6" fmla="*/ 1 w 3176990"/>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90" h="2901950">
                    <a:moveTo>
                      <a:pt x="2901949" y="0"/>
                    </a:moveTo>
                    <a:lnTo>
                      <a:pt x="2901948" y="1181659"/>
                    </a:lnTo>
                    <a:lnTo>
                      <a:pt x="3176990" y="1450974"/>
                    </a:lnTo>
                    <a:lnTo>
                      <a:pt x="2901948" y="1720293"/>
                    </a:lnTo>
                    <a:lnTo>
                      <a:pt x="2901947" y="2901950"/>
                    </a:lnTo>
                    <a:lnTo>
                      <a:pt x="0" y="2901949"/>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100" b="1" noProof="0">
                  <a:solidFill>
                    <a:schemeClr val="tx2"/>
                  </a:solidFill>
                  <a:ea typeface="微软雅黑" panose="020B0503020204020204" pitchFamily="34" charset="-122"/>
                  <a:cs typeface="+mn-ea"/>
                  <a:sym typeface="+mn-lt"/>
                </a:endParaRPr>
              </a:p>
            </p:txBody>
          </p:sp>
          <p:sp>
            <p:nvSpPr>
              <p:cNvPr id="97" name="Freeform 19">
                <a:extLst>
                  <a:ext uri="{FF2B5EF4-FFF2-40B4-BE49-F238E27FC236}">
                    <a16:creationId xmlns:a16="http://schemas.microsoft.com/office/drawing/2014/main" id="{4D0347D4-1CDB-1257-CA90-82A50EE5FE3E}"/>
                  </a:ext>
                </a:extLst>
              </p:cNvPr>
              <p:cNvSpPr/>
              <p:nvPr>
                <p:custDataLst>
                  <p:tags r:id="rId6"/>
                </p:custDataLst>
              </p:nvPr>
            </p:nvSpPr>
            <p:spPr>
              <a:xfrm>
                <a:off x="3548729"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1" tIns="479653" rIns="430806"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sp>
            <p:nvSpPr>
              <p:cNvPr id="30" name="任意多边形: 形状 29">
                <a:extLst>
                  <a:ext uri="{FF2B5EF4-FFF2-40B4-BE49-F238E27FC236}">
                    <a16:creationId xmlns:a16="http://schemas.microsoft.com/office/drawing/2014/main" id="{9C48A855-468C-B8FD-77F1-D009BB669D37}"/>
                  </a:ext>
                </a:extLst>
              </p:cNvPr>
              <p:cNvSpPr/>
              <p:nvPr>
                <p:custDataLst>
                  <p:tags r:id="rId7"/>
                </p:custDataLst>
              </p:nvPr>
            </p:nvSpPr>
            <p:spPr>
              <a:xfrm>
                <a:off x="605439" y="3362627"/>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32" name="任意多边形: 形状 31">
                <a:extLst>
                  <a:ext uri="{FF2B5EF4-FFF2-40B4-BE49-F238E27FC236}">
                    <a16:creationId xmlns:a16="http://schemas.microsoft.com/office/drawing/2014/main" id="{3696B57B-0DEE-D77E-52D7-70119980D5E2}"/>
                  </a:ext>
                </a:extLst>
              </p:cNvPr>
              <p:cNvSpPr/>
              <p:nvPr>
                <p:custDataLst>
                  <p:tags r:id="rId8"/>
                </p:custDataLst>
              </p:nvPr>
            </p:nvSpPr>
            <p:spPr>
              <a:xfrm>
                <a:off x="3548729" y="3336172"/>
                <a:ext cx="519110" cy="1032856"/>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2</a:t>
                </a:r>
              </a:p>
            </p:txBody>
          </p:sp>
          <p:sp>
            <p:nvSpPr>
              <p:cNvPr id="139" name="Freeform 25">
                <a:extLst>
                  <a:ext uri="{FF2B5EF4-FFF2-40B4-BE49-F238E27FC236}">
                    <a16:creationId xmlns:a16="http://schemas.microsoft.com/office/drawing/2014/main" id="{20F2126F-3955-8890-C910-D107AAC8D09A}"/>
                  </a:ext>
                </a:extLst>
              </p:cNvPr>
              <p:cNvSpPr/>
              <p:nvPr>
                <p:custDataLst>
                  <p:tags r:id="rId9"/>
                </p:custDataLst>
              </p:nvPr>
            </p:nvSpPr>
            <p:spPr>
              <a:xfrm>
                <a:off x="719120" y="2356456"/>
                <a:ext cx="2640525" cy="3065030"/>
              </a:xfrm>
              <a:custGeom>
                <a:avLst/>
                <a:gdLst>
                  <a:gd name="connsiteX0" fmla="*/ 2901950 w 3176989"/>
                  <a:gd name="connsiteY0" fmla="*/ 0 h 2901951"/>
                  <a:gd name="connsiteX1" fmla="*/ 2901949 w 3176989"/>
                  <a:gd name="connsiteY1" fmla="*/ 1181659 h 2901951"/>
                  <a:gd name="connsiteX2" fmla="*/ 3176989 w 3176989"/>
                  <a:gd name="connsiteY2" fmla="*/ 1450977 h 2901951"/>
                  <a:gd name="connsiteX3" fmla="*/ 2901951 w 3176989"/>
                  <a:gd name="connsiteY3" fmla="*/ 1720295 h 2901951"/>
                  <a:gd name="connsiteX4" fmla="*/ 2901949 w 3176989"/>
                  <a:gd name="connsiteY4" fmla="*/ 2901951 h 2901951"/>
                  <a:gd name="connsiteX5" fmla="*/ 0 w 3176989"/>
                  <a:gd name="connsiteY5" fmla="*/ 2901950 h 2901951"/>
                  <a:gd name="connsiteX6" fmla="*/ 1 w 3176989"/>
                  <a:gd name="connsiteY6" fmla="*/ 1 h 290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9" h="2901951">
                    <a:moveTo>
                      <a:pt x="2901950" y="0"/>
                    </a:moveTo>
                    <a:lnTo>
                      <a:pt x="2901949" y="1181659"/>
                    </a:lnTo>
                    <a:lnTo>
                      <a:pt x="3176989" y="1450977"/>
                    </a:lnTo>
                    <a:lnTo>
                      <a:pt x="2901951" y="1720295"/>
                    </a:lnTo>
                    <a:lnTo>
                      <a:pt x="2901949" y="2901951"/>
                    </a:lnTo>
                    <a:lnTo>
                      <a:pt x="0" y="2901950"/>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050" noProof="0">
                  <a:solidFill>
                    <a:schemeClr val="bg1"/>
                  </a:solidFill>
                  <a:ea typeface="微软雅黑" panose="020B0503020204020204" pitchFamily="34" charset="-122"/>
                  <a:cs typeface="+mn-ea"/>
                  <a:sym typeface="+mn-lt"/>
                </a:endParaRPr>
              </a:p>
            </p:txBody>
          </p:sp>
          <p:sp>
            <p:nvSpPr>
              <p:cNvPr id="34" name="任意多边形: 形状 33">
                <a:extLst>
                  <a:ext uri="{FF2B5EF4-FFF2-40B4-BE49-F238E27FC236}">
                    <a16:creationId xmlns:a16="http://schemas.microsoft.com/office/drawing/2014/main" id="{A123F07F-E44D-F7E8-C037-1EA94BB60F0C}"/>
                  </a:ext>
                </a:extLst>
              </p:cNvPr>
              <p:cNvSpPr/>
              <p:nvPr>
                <p:custDataLst>
                  <p:tags r:id="rId10"/>
                </p:custDataLst>
              </p:nvPr>
            </p:nvSpPr>
            <p:spPr>
              <a:xfrm>
                <a:off x="6270329" y="3336172"/>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3</a:t>
                </a:r>
              </a:p>
            </p:txBody>
          </p:sp>
          <p:sp>
            <p:nvSpPr>
              <p:cNvPr id="6" name="Freeform 19">
                <a:extLst>
                  <a:ext uri="{FF2B5EF4-FFF2-40B4-BE49-F238E27FC236}">
                    <a16:creationId xmlns:a16="http://schemas.microsoft.com/office/drawing/2014/main" id="{4A8CC5D8-A254-5293-5EF6-5E34A69033CB}"/>
                  </a:ext>
                </a:extLst>
              </p:cNvPr>
              <p:cNvSpPr/>
              <p:nvPr>
                <p:custDataLst>
                  <p:tags r:id="rId11"/>
                </p:custDataLst>
              </p:nvPr>
            </p:nvSpPr>
            <p:spPr>
              <a:xfrm>
                <a:off x="9075136"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900" b="1" noProof="0">
                  <a:solidFill>
                    <a:schemeClr val="tx2"/>
                  </a:solidFill>
                  <a:ea typeface="微软雅黑" panose="020B0503020204020204" pitchFamily="34" charset="-122"/>
                  <a:cs typeface="+mn-ea"/>
                  <a:sym typeface="+mn-lt"/>
                </a:endParaRPr>
              </a:p>
            </p:txBody>
          </p:sp>
          <p:sp>
            <p:nvSpPr>
              <p:cNvPr id="37" name="任意多边形: 形状 36">
                <a:extLst>
                  <a:ext uri="{FF2B5EF4-FFF2-40B4-BE49-F238E27FC236}">
                    <a16:creationId xmlns:a16="http://schemas.microsoft.com/office/drawing/2014/main" id="{2D82438E-F69D-FB67-410A-7BCCB985FA74}"/>
                  </a:ext>
                </a:extLst>
              </p:cNvPr>
              <p:cNvSpPr/>
              <p:nvPr>
                <p:custDataLst>
                  <p:tags r:id="rId12"/>
                </p:custDataLst>
              </p:nvPr>
            </p:nvSpPr>
            <p:spPr>
              <a:xfrm>
                <a:off x="9075135" y="3336172"/>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4</a:t>
                </a:r>
              </a:p>
            </p:txBody>
          </p:sp>
        </p:grpSp>
        <p:sp>
          <p:nvSpPr>
            <p:cNvPr id="10" name="Freeform 19">
              <a:extLst>
                <a:ext uri="{FF2B5EF4-FFF2-40B4-BE49-F238E27FC236}">
                  <a16:creationId xmlns:a16="http://schemas.microsoft.com/office/drawing/2014/main" id="{B70624D4-F133-E57D-E584-87D2FAA64917}"/>
                </a:ext>
              </a:extLst>
            </p:cNvPr>
            <p:cNvSpPr/>
            <p:nvPr>
              <p:custDataLst>
                <p:tags r:id="rId4"/>
              </p:custDataLst>
            </p:nvPr>
          </p:nvSpPr>
          <p:spPr>
            <a:xfrm>
              <a:off x="9389968" y="2474142"/>
              <a:ext cx="2978661" cy="3038822"/>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grpSp>
      <p:sp>
        <p:nvSpPr>
          <p:cNvPr id="11" name="任意多边形: 形状 36">
            <a:extLst>
              <a:ext uri="{FF2B5EF4-FFF2-40B4-BE49-F238E27FC236}">
                <a16:creationId xmlns:a16="http://schemas.microsoft.com/office/drawing/2014/main" id="{F93F12DA-A596-8356-C948-E4F336E0D7D1}"/>
              </a:ext>
            </a:extLst>
          </p:cNvPr>
          <p:cNvSpPr/>
          <p:nvPr>
            <p:custDataLst>
              <p:tags r:id="rId2"/>
            </p:custDataLst>
          </p:nvPr>
        </p:nvSpPr>
        <p:spPr>
          <a:xfrm>
            <a:off x="8828255" y="3511039"/>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5</a:t>
            </a:r>
          </a:p>
        </p:txBody>
      </p:sp>
      <p:sp>
        <p:nvSpPr>
          <p:cNvPr id="13" name="任意多边形: 形状 31">
            <a:extLst>
              <a:ext uri="{FF2B5EF4-FFF2-40B4-BE49-F238E27FC236}">
                <a16:creationId xmlns:a16="http://schemas.microsoft.com/office/drawing/2014/main" id="{FCF7282F-6636-98C8-489C-C4B7394978BA}"/>
              </a:ext>
            </a:extLst>
          </p:cNvPr>
          <p:cNvSpPr/>
          <p:nvPr>
            <p:custDataLst>
              <p:tags r:id="rId3"/>
            </p:custDataLst>
          </p:nvPr>
        </p:nvSpPr>
        <p:spPr>
          <a:xfrm>
            <a:off x="283982" y="3458497"/>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14" name="CasellaDiTesto 13">
            <a:extLst>
              <a:ext uri="{FF2B5EF4-FFF2-40B4-BE49-F238E27FC236}">
                <a16:creationId xmlns:a16="http://schemas.microsoft.com/office/drawing/2014/main" id="{7B1BA1E4-3EB0-43FB-B137-A4D70E371559}"/>
              </a:ext>
            </a:extLst>
          </p:cNvPr>
          <p:cNvSpPr txBox="1"/>
          <p:nvPr/>
        </p:nvSpPr>
        <p:spPr>
          <a:xfrm>
            <a:off x="2571998" y="2629765"/>
            <a:ext cx="1638242" cy="584775"/>
          </a:xfrm>
          <a:prstGeom prst="rect">
            <a:avLst/>
          </a:prstGeom>
          <a:noFill/>
        </p:spPr>
        <p:txBody>
          <a:bodyPr wrap="square" rtlCol="0">
            <a:spAutoFit/>
          </a:bodyPr>
          <a:lstStyle/>
          <a:p>
            <a:pPr algn="ctr"/>
            <a:r>
              <a:rPr lang="it-IT" sz="1600" b="1" noProof="0">
                <a:solidFill>
                  <a:schemeClr val="tx2"/>
                </a:solidFill>
              </a:rPr>
              <a:t>Segmentazione delle Immagini</a:t>
            </a:r>
          </a:p>
        </p:txBody>
      </p:sp>
      <p:sp>
        <p:nvSpPr>
          <p:cNvPr id="15" name="CasellaDiTesto 14">
            <a:extLst>
              <a:ext uri="{FF2B5EF4-FFF2-40B4-BE49-F238E27FC236}">
                <a16:creationId xmlns:a16="http://schemas.microsoft.com/office/drawing/2014/main" id="{73C8A157-2DF7-907C-1FBA-0772225C930A}"/>
              </a:ext>
            </a:extLst>
          </p:cNvPr>
          <p:cNvSpPr txBox="1"/>
          <p:nvPr/>
        </p:nvSpPr>
        <p:spPr>
          <a:xfrm>
            <a:off x="4642149" y="2629766"/>
            <a:ext cx="1660328" cy="584775"/>
          </a:xfrm>
          <a:prstGeom prst="rect">
            <a:avLst/>
          </a:prstGeom>
          <a:noFill/>
        </p:spPr>
        <p:txBody>
          <a:bodyPr wrap="square" rtlCol="0">
            <a:spAutoFit/>
          </a:bodyPr>
          <a:lstStyle/>
          <a:p>
            <a:pPr algn="ctr"/>
            <a:r>
              <a:rPr lang="it-IT" sz="1600" b="1" noProof="0">
                <a:solidFill>
                  <a:schemeClr val="tx2"/>
                </a:solidFill>
              </a:rPr>
              <a:t>Calcolo delle Features</a:t>
            </a:r>
          </a:p>
        </p:txBody>
      </p:sp>
      <p:sp>
        <p:nvSpPr>
          <p:cNvPr id="16" name="CasellaDiTesto 15">
            <a:extLst>
              <a:ext uri="{FF2B5EF4-FFF2-40B4-BE49-F238E27FC236}">
                <a16:creationId xmlns:a16="http://schemas.microsoft.com/office/drawing/2014/main" id="{E0A1E5F3-14A1-659E-1EC8-53B53B819551}"/>
              </a:ext>
            </a:extLst>
          </p:cNvPr>
          <p:cNvSpPr txBox="1"/>
          <p:nvPr/>
        </p:nvSpPr>
        <p:spPr>
          <a:xfrm>
            <a:off x="402099" y="2629764"/>
            <a:ext cx="1575875" cy="584775"/>
          </a:xfrm>
          <a:prstGeom prst="rect">
            <a:avLst/>
          </a:prstGeom>
          <a:noFill/>
        </p:spPr>
        <p:txBody>
          <a:bodyPr wrap="square" rtlCol="0">
            <a:spAutoFit/>
          </a:bodyPr>
          <a:lstStyle/>
          <a:p>
            <a:pPr algn="ctr"/>
            <a:r>
              <a:rPr lang="it-IT" sz="1600" b="1" noProof="0">
                <a:solidFill>
                  <a:schemeClr val="tx2"/>
                </a:solidFill>
              </a:rPr>
              <a:t>Acquisizione delle immagini</a:t>
            </a:r>
          </a:p>
        </p:txBody>
      </p:sp>
      <p:sp>
        <p:nvSpPr>
          <p:cNvPr id="17" name="CasellaDiTesto 16">
            <a:extLst>
              <a:ext uri="{FF2B5EF4-FFF2-40B4-BE49-F238E27FC236}">
                <a16:creationId xmlns:a16="http://schemas.microsoft.com/office/drawing/2014/main" id="{5AC865FC-14DE-DED1-BAB0-6459A825CB28}"/>
              </a:ext>
            </a:extLst>
          </p:cNvPr>
          <p:cNvSpPr txBox="1"/>
          <p:nvPr/>
        </p:nvSpPr>
        <p:spPr>
          <a:xfrm>
            <a:off x="6802524" y="2629763"/>
            <a:ext cx="1656996" cy="584775"/>
          </a:xfrm>
          <a:prstGeom prst="rect">
            <a:avLst/>
          </a:prstGeom>
          <a:noFill/>
        </p:spPr>
        <p:txBody>
          <a:bodyPr wrap="square" rtlCol="0">
            <a:spAutoFit/>
          </a:bodyPr>
          <a:lstStyle/>
          <a:p>
            <a:pPr algn="ctr"/>
            <a:r>
              <a:rPr lang="it-IT" sz="1600" b="1" noProof="0">
                <a:solidFill>
                  <a:schemeClr val="tx2"/>
                </a:solidFill>
              </a:rPr>
              <a:t>Riconoscimento delle foglie</a:t>
            </a:r>
          </a:p>
        </p:txBody>
      </p:sp>
      <p:sp>
        <p:nvSpPr>
          <p:cNvPr id="18" name="CasellaDiTesto 17">
            <a:extLst>
              <a:ext uri="{FF2B5EF4-FFF2-40B4-BE49-F238E27FC236}">
                <a16:creationId xmlns:a16="http://schemas.microsoft.com/office/drawing/2014/main" id="{984203B1-8832-D635-F609-3CA68774D151}"/>
              </a:ext>
            </a:extLst>
          </p:cNvPr>
          <p:cNvSpPr txBox="1"/>
          <p:nvPr/>
        </p:nvSpPr>
        <p:spPr>
          <a:xfrm>
            <a:off x="9030312" y="2627256"/>
            <a:ext cx="2349265" cy="584775"/>
          </a:xfrm>
          <a:prstGeom prst="rect">
            <a:avLst/>
          </a:prstGeom>
          <a:noFill/>
        </p:spPr>
        <p:txBody>
          <a:bodyPr wrap="square" rtlCol="0">
            <a:spAutoFit/>
          </a:bodyPr>
          <a:lstStyle/>
          <a:p>
            <a:pPr algn="ctr"/>
            <a:r>
              <a:rPr lang="it-IT" sz="1600" b="1" noProof="0">
                <a:solidFill>
                  <a:schemeClr val="bg1"/>
                </a:solidFill>
              </a:rPr>
              <a:t>Classificazione delle Foglie</a:t>
            </a:r>
          </a:p>
        </p:txBody>
      </p:sp>
      <p:sp>
        <p:nvSpPr>
          <p:cNvPr id="5" name="CasellaDiTesto 4">
            <a:extLst>
              <a:ext uri="{FF2B5EF4-FFF2-40B4-BE49-F238E27FC236}">
                <a16:creationId xmlns:a16="http://schemas.microsoft.com/office/drawing/2014/main" id="{ABD3B0C2-4F4E-3919-8285-7E394A6D5EB2}"/>
              </a:ext>
            </a:extLst>
          </p:cNvPr>
          <p:cNvSpPr txBox="1"/>
          <p:nvPr/>
        </p:nvSpPr>
        <p:spPr>
          <a:xfrm>
            <a:off x="9670856" y="3869161"/>
            <a:ext cx="1760004" cy="307777"/>
          </a:xfrm>
          <a:prstGeom prst="rect">
            <a:avLst/>
          </a:prstGeom>
          <a:noFill/>
        </p:spPr>
        <p:txBody>
          <a:bodyPr wrap="square" rtlCol="0">
            <a:spAutoFit/>
          </a:bodyPr>
          <a:lstStyle/>
          <a:p>
            <a:r>
              <a:rPr lang="it-IT" sz="1400" noProof="0">
                <a:solidFill>
                  <a:schemeClr val="bg1"/>
                </a:solidFill>
              </a:rPr>
              <a:t>Utilizzando KNN</a:t>
            </a:r>
          </a:p>
        </p:txBody>
      </p:sp>
    </p:spTree>
    <p:extLst>
      <p:ext uri="{BB962C8B-B14F-4D97-AF65-F5344CB8AC3E}">
        <p14:creationId xmlns:p14="http://schemas.microsoft.com/office/powerpoint/2010/main" val="1146393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1A54E3B-8D75-9042-19C2-4F7FC2F77FAD}"/>
              </a:ext>
            </a:extLst>
          </p:cNvPr>
          <p:cNvSpPr>
            <a:spLocks noGrp="1"/>
          </p:cNvSpPr>
          <p:nvPr>
            <p:ph type="title"/>
          </p:nvPr>
        </p:nvSpPr>
        <p:spPr/>
        <p:txBody>
          <a:bodyPr anchor="ctr">
            <a:normAutofit/>
          </a:bodyPr>
          <a:lstStyle/>
          <a:p>
            <a:pPr algn="ctr"/>
            <a:r>
              <a:rPr lang="it-IT" sz="4000" b="1" noProof="0">
                <a:solidFill>
                  <a:schemeClr val="tx2"/>
                </a:solidFill>
              </a:rPr>
              <a:t>Pipeline di Classificazione</a:t>
            </a:r>
          </a:p>
        </p:txBody>
      </p:sp>
      <p:sp>
        <p:nvSpPr>
          <p:cNvPr id="2" name="Segnaposto numero diapositiva 1" hidden="1">
            <a:extLst>
              <a:ext uri="{FF2B5EF4-FFF2-40B4-BE49-F238E27FC236}">
                <a16:creationId xmlns:a16="http://schemas.microsoft.com/office/drawing/2014/main" id="{E5C3C570-57A9-C10C-C51D-9DB005A9326B}"/>
              </a:ext>
            </a:extLst>
          </p:cNvPr>
          <p:cNvSpPr>
            <a:spLocks noGrp="1"/>
          </p:cNvSpPr>
          <p:nvPr>
            <p:ph type="sldNum" sz="quarter" idx="12"/>
          </p:nvPr>
        </p:nvSpPr>
        <p:spPr/>
        <p:txBody>
          <a:bodyPr/>
          <a:lstStyle/>
          <a:p>
            <a:pPr algn="ctr">
              <a:spcAft>
                <a:spcPts val="600"/>
              </a:spcAft>
            </a:pPr>
            <a:fld id="{49AE70B2-8BF9-45C0-BB95-33D1B9D3A854}" type="slidenum">
              <a:rPr lang="it-IT" noProof="0" smtClean="0"/>
              <a:pPr algn="ctr">
                <a:spcAft>
                  <a:spcPts val="600"/>
                </a:spcAft>
              </a:pPr>
              <a:t>25</a:t>
            </a:fld>
            <a:endParaRPr lang="it-IT" noProof="0"/>
          </a:p>
        </p:txBody>
      </p:sp>
      <p:pic>
        <p:nvPicPr>
          <p:cNvPr id="4" name="Immagine 3" descr="Immagine che contiene testo, schermata, diagramma, Carattere&#10;&#10;Il contenuto generato dall'IA potrebbe non essere corretto.">
            <a:extLst>
              <a:ext uri="{FF2B5EF4-FFF2-40B4-BE49-F238E27FC236}">
                <a16:creationId xmlns:a16="http://schemas.microsoft.com/office/drawing/2014/main" id="{05AC1F2B-FFB3-6DBA-30FE-81190DEBCF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2999" y="1825625"/>
            <a:ext cx="3666002" cy="4351338"/>
          </a:xfrm>
          <a:prstGeom prst="rect">
            <a:avLst/>
          </a:prstGeom>
          <a:noFill/>
        </p:spPr>
      </p:pic>
    </p:spTree>
    <p:extLst>
      <p:ext uri="{BB962C8B-B14F-4D97-AF65-F5344CB8AC3E}">
        <p14:creationId xmlns:p14="http://schemas.microsoft.com/office/powerpoint/2010/main" val="61859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2CCE0A-405E-6434-0AAB-8175D5FC9FB8}"/>
              </a:ext>
            </a:extLst>
          </p:cNvPr>
          <p:cNvSpPr>
            <a:spLocks noGrp="1"/>
          </p:cNvSpPr>
          <p:nvPr>
            <p:ph type="title"/>
          </p:nvPr>
        </p:nvSpPr>
        <p:spPr>
          <a:xfrm>
            <a:off x="602196" y="489713"/>
            <a:ext cx="3932237" cy="1191986"/>
          </a:xfrm>
        </p:spPr>
        <p:txBody>
          <a:bodyPr vert="horz" lIns="91440" tIns="45720" rIns="91440" bIns="45720" rtlCol="0" anchor="ctr">
            <a:normAutofit fontScale="90000"/>
          </a:bodyPr>
          <a:lstStyle/>
          <a:p>
            <a:r>
              <a:rPr lang="it-IT" sz="4000" b="1" noProof="0">
                <a:solidFill>
                  <a:schemeClr val="tx2"/>
                </a:solidFill>
              </a:rPr>
              <a:t>Perché KNN come classificatore?</a:t>
            </a:r>
          </a:p>
        </p:txBody>
      </p:sp>
      <p:pic>
        <p:nvPicPr>
          <p:cNvPr id="5" name="Immagine 4" descr="Immagine che contiene testo, schermata, Parallelo, numero&#10;&#10;Il contenuto generato dall'IA potrebbe non essere corretto.">
            <a:extLst>
              <a:ext uri="{FF2B5EF4-FFF2-40B4-BE49-F238E27FC236}">
                <a16:creationId xmlns:a16="http://schemas.microsoft.com/office/drawing/2014/main" id="{74EEAB9F-F3A7-2CD6-3ECC-7E44BFB01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53891"/>
            <a:ext cx="5612072" cy="6150218"/>
          </a:xfrm>
          <a:prstGeom prst="rect">
            <a:avLst/>
          </a:prstGeom>
          <a:noFill/>
        </p:spPr>
      </p:pic>
      <p:sp>
        <p:nvSpPr>
          <p:cNvPr id="2" name="CasellaDiTesto 1">
            <a:extLst>
              <a:ext uri="{FF2B5EF4-FFF2-40B4-BE49-F238E27FC236}">
                <a16:creationId xmlns:a16="http://schemas.microsoft.com/office/drawing/2014/main" id="{F7534C3E-6C9C-2AF8-C0D1-52ECD39B5BB4}"/>
              </a:ext>
            </a:extLst>
          </p:cNvPr>
          <p:cNvSpPr txBox="1"/>
          <p:nvPr/>
        </p:nvSpPr>
        <p:spPr>
          <a:xfrm>
            <a:off x="602196" y="1681699"/>
            <a:ext cx="3932237" cy="4686588"/>
          </a:xfrm>
          <a:prstGeom prst="rect">
            <a:avLst/>
          </a:prstGeom>
        </p:spPr>
        <p:txBody>
          <a:bodyPr vert="horz" lIns="91440" tIns="45720" rIns="91440" bIns="45720" rtlCol="0">
            <a:noAutofit/>
          </a:bodyPr>
          <a:lstStyle/>
          <a:p>
            <a:pPr>
              <a:lnSpc>
                <a:spcPct val="90000"/>
              </a:lnSpc>
              <a:spcBef>
                <a:spcPts val="1000"/>
              </a:spcBef>
            </a:pPr>
            <a:r>
              <a:rPr lang="it-IT" kern="1200" noProof="0">
                <a:solidFill>
                  <a:schemeClr val="tx2"/>
                </a:solidFill>
                <a:latin typeface="+mn-lt"/>
                <a:ea typeface="+mn-ea"/>
                <a:cs typeface="+mn-cs"/>
              </a:rPr>
              <a:t>Oltre a fornire i risultati migliori sull’insieme di testing, </a:t>
            </a:r>
            <a:r>
              <a:rPr lang="it-IT" noProof="0">
                <a:solidFill>
                  <a:schemeClr val="tx2"/>
                </a:solidFill>
              </a:rPr>
              <a:t>KNN, non avendo bisogno di training, risulta più flessibile ed estensibile rispetto ad altri classificatori.</a:t>
            </a:r>
            <a:br>
              <a:rPr lang="it-IT" noProof="0">
                <a:solidFill>
                  <a:schemeClr val="tx2"/>
                </a:solidFill>
              </a:rPr>
            </a:br>
            <a:r>
              <a:rPr lang="it-IT" noProof="0">
                <a:solidFill>
                  <a:schemeClr val="tx2"/>
                </a:solidFill>
              </a:rPr>
              <a:t>Risulta più semplice, per esempio, l’aggiunta di nuove eventuali classi.</a:t>
            </a:r>
          </a:p>
          <a:p>
            <a:pPr>
              <a:lnSpc>
                <a:spcPct val="90000"/>
              </a:lnSpc>
              <a:spcBef>
                <a:spcPts val="1000"/>
              </a:spcBef>
            </a:pPr>
            <a:r>
              <a:rPr lang="it-IT" noProof="0">
                <a:solidFill>
                  <a:schemeClr val="tx2"/>
                </a:solidFill>
              </a:rPr>
              <a:t>Date le dimensioni ridotte, i tempi di classificazione rimangono contenuti.</a:t>
            </a:r>
            <a:br>
              <a:rPr lang="it-IT" noProof="0">
                <a:solidFill>
                  <a:schemeClr val="tx2"/>
                </a:solidFill>
              </a:rPr>
            </a:br>
            <a:r>
              <a:rPr lang="it-IT" noProof="0">
                <a:solidFill>
                  <a:schemeClr val="tx2"/>
                </a:solidFill>
              </a:rPr>
              <a:t>Si rende necessario, tuttavia, l’utilizzo di un </a:t>
            </a:r>
            <a:r>
              <a:rPr lang="it-IT" noProof="0">
                <a:solidFill>
                  <a:schemeClr val="tx2"/>
                </a:solidFill>
                <a:hlinkClick r:id="rId3" action="ppaction://hlinksldjump"/>
              </a:rPr>
              <a:t>riconoscitore</a:t>
            </a:r>
            <a:r>
              <a:rPr lang="it-IT" noProof="0">
                <a:solidFill>
                  <a:schemeClr val="tx2"/>
                </a:solidFill>
              </a:rPr>
              <a:t> per la gestione degli oggetti </a:t>
            </a:r>
            <a:r>
              <a:rPr lang="it-IT" noProof="0" err="1">
                <a:solidFill>
                  <a:schemeClr val="tx2"/>
                </a:solidFill>
              </a:rPr>
              <a:t>unknown</a:t>
            </a:r>
            <a:r>
              <a:rPr lang="it-IT" noProof="0">
                <a:solidFill>
                  <a:schemeClr val="tx2"/>
                </a:solidFill>
              </a:rPr>
              <a:t>, data la scarsa resistenza agli </a:t>
            </a:r>
            <a:r>
              <a:rPr lang="it-IT" noProof="0" err="1">
                <a:solidFill>
                  <a:schemeClr val="tx2"/>
                </a:solidFill>
              </a:rPr>
              <a:t>outliers</a:t>
            </a:r>
            <a:r>
              <a:rPr lang="it-IT" noProof="0">
                <a:solidFill>
                  <a:schemeClr val="tx2"/>
                </a:solidFill>
              </a:rPr>
              <a:t> di KNN.</a:t>
            </a:r>
          </a:p>
        </p:txBody>
      </p:sp>
    </p:spTree>
    <p:extLst>
      <p:ext uri="{BB962C8B-B14F-4D97-AF65-F5344CB8AC3E}">
        <p14:creationId xmlns:p14="http://schemas.microsoft.com/office/powerpoint/2010/main" val="2672699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CF79C3-BAE4-8551-64F7-13AB37F5AA71}"/>
            </a:ext>
          </a:extLst>
        </p:cNvPr>
        <p:cNvGrpSpPr/>
        <p:nvPr/>
      </p:nvGrpSpPr>
      <p:grpSpPr>
        <a:xfrm>
          <a:off x="0" y="0"/>
          <a:ext cx="0" cy="0"/>
          <a:chOff x="0" y="0"/>
          <a:chExt cx="0" cy="0"/>
        </a:xfrm>
      </p:grpSpPr>
      <p:pic>
        <p:nvPicPr>
          <p:cNvPr id="6" name="Picture 5" descr="A graph of a number of features&#10;&#10;AI-generated content may be incorrect.">
            <a:extLst>
              <a:ext uri="{FF2B5EF4-FFF2-40B4-BE49-F238E27FC236}">
                <a16:creationId xmlns:a16="http://schemas.microsoft.com/office/drawing/2014/main" id="{D249255A-EE5B-54F9-E7D2-B60F3D8B98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1543" y="1469111"/>
            <a:ext cx="4868211" cy="5277190"/>
          </a:xfrm>
          <a:prstGeom prst="rect">
            <a:avLst/>
          </a:prstGeom>
        </p:spPr>
      </p:pic>
      <p:sp>
        <p:nvSpPr>
          <p:cNvPr id="3" name="Title 2">
            <a:extLst>
              <a:ext uri="{FF2B5EF4-FFF2-40B4-BE49-F238E27FC236}">
                <a16:creationId xmlns:a16="http://schemas.microsoft.com/office/drawing/2014/main" id="{5E29C886-442F-CBBC-AAA2-ED5371E3D1D3}"/>
              </a:ext>
            </a:extLst>
          </p:cNvPr>
          <p:cNvSpPr>
            <a:spLocks noGrp="1"/>
          </p:cNvSpPr>
          <p:nvPr>
            <p:ph type="title"/>
          </p:nvPr>
        </p:nvSpPr>
        <p:spPr>
          <a:xfrm>
            <a:off x="220834" y="454892"/>
            <a:ext cx="11750331" cy="701135"/>
          </a:xfrm>
        </p:spPr>
        <p:txBody>
          <a:bodyPr vert="horz" lIns="91440" tIns="45720" rIns="91440" bIns="45720" rtlCol="0" anchor="b">
            <a:normAutofit/>
          </a:bodyPr>
          <a:lstStyle/>
          <a:p>
            <a:pPr algn="ctr"/>
            <a:r>
              <a:rPr lang="it-IT" sz="3600" b="1" noProof="0" err="1">
                <a:solidFill>
                  <a:schemeClr val="tx2"/>
                </a:solidFill>
              </a:rPr>
              <a:t>Number</a:t>
            </a:r>
            <a:r>
              <a:rPr lang="it-IT" sz="3600" b="1" noProof="0">
                <a:solidFill>
                  <a:schemeClr val="tx2"/>
                </a:solidFill>
              </a:rPr>
              <a:t> of </a:t>
            </a:r>
            <a:r>
              <a:rPr lang="it-IT" sz="3600" b="1" noProof="0" err="1">
                <a:solidFill>
                  <a:schemeClr val="tx2"/>
                </a:solidFill>
              </a:rPr>
              <a:t>neighbours</a:t>
            </a:r>
            <a:r>
              <a:rPr lang="it-IT" sz="3600" b="1" noProof="0">
                <a:solidFill>
                  <a:schemeClr val="tx2"/>
                </a:solidFill>
              </a:rPr>
              <a:t> e numero di features selezionate </a:t>
            </a:r>
          </a:p>
        </p:txBody>
      </p:sp>
      <p:pic>
        <p:nvPicPr>
          <p:cNvPr id="8" name="Picture 7" descr="A graph with blue lines&#10;&#10;AI-generated content may be incorrect.">
            <a:extLst>
              <a:ext uri="{FF2B5EF4-FFF2-40B4-BE49-F238E27FC236}">
                <a16:creationId xmlns:a16="http://schemas.microsoft.com/office/drawing/2014/main" id="{1BD54B62-CD80-E49E-FE06-07A82F237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246" y="1812304"/>
            <a:ext cx="4177635" cy="4590804"/>
          </a:xfrm>
          <a:prstGeom prst="rect">
            <a:avLst/>
          </a:prstGeom>
        </p:spPr>
      </p:pic>
    </p:spTree>
    <p:extLst>
      <p:ext uri="{BB962C8B-B14F-4D97-AF65-F5344CB8AC3E}">
        <p14:creationId xmlns:p14="http://schemas.microsoft.com/office/powerpoint/2010/main" val="2734146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DCD09C-2E78-181D-4A02-511B201B3C32}"/>
              </a:ext>
            </a:extLst>
          </p:cNvPr>
          <p:cNvSpPr>
            <a:spLocks noGrp="1"/>
          </p:cNvSpPr>
          <p:nvPr>
            <p:ph type="sldNum" sz="quarter" idx="12"/>
          </p:nvPr>
        </p:nvSpPr>
        <p:spPr/>
        <p:txBody>
          <a:bodyPr/>
          <a:lstStyle/>
          <a:p>
            <a:pPr algn="ctr"/>
            <a:fld id="{49AE70B2-8BF9-45C0-BB95-33D1B9D3A854}" type="slidenum">
              <a:rPr lang="it-IT" noProof="0" smtClean="0"/>
              <a:pPr algn="ctr"/>
              <a:t>28</a:t>
            </a:fld>
            <a:endParaRPr lang="it-IT" noProof="0"/>
          </a:p>
        </p:txBody>
      </p:sp>
      <p:sp>
        <p:nvSpPr>
          <p:cNvPr id="3" name="Title 2">
            <a:extLst>
              <a:ext uri="{FF2B5EF4-FFF2-40B4-BE49-F238E27FC236}">
                <a16:creationId xmlns:a16="http://schemas.microsoft.com/office/drawing/2014/main" id="{655EEAE7-D3CA-2697-B781-EF6C6C374502}"/>
              </a:ext>
            </a:extLst>
          </p:cNvPr>
          <p:cNvSpPr>
            <a:spLocks noGrp="1"/>
          </p:cNvSpPr>
          <p:nvPr>
            <p:ph type="title"/>
          </p:nvPr>
        </p:nvSpPr>
        <p:spPr>
          <a:xfrm>
            <a:off x="545746" y="501741"/>
            <a:ext cx="4791075" cy="720000"/>
          </a:xfrm>
        </p:spPr>
        <p:txBody>
          <a:bodyPr>
            <a:normAutofit/>
          </a:bodyPr>
          <a:lstStyle/>
          <a:p>
            <a:r>
              <a:rPr lang="it-IT" sz="1800" noProof="0">
                <a:solidFill>
                  <a:schemeClr val="tx2"/>
                </a:solidFill>
              </a:rPr>
              <a:t>Segmentazione: </a:t>
            </a:r>
            <a:r>
              <a:rPr lang="it-IT" sz="1800" noProof="0" err="1">
                <a:solidFill>
                  <a:schemeClr val="tx2"/>
                </a:solidFill>
              </a:rPr>
              <a:t>Accuracy</a:t>
            </a:r>
            <a:r>
              <a:rPr lang="it-IT" sz="1800" noProof="0">
                <a:solidFill>
                  <a:schemeClr val="tx2"/>
                </a:solidFill>
              </a:rPr>
              <a:t> di </a:t>
            </a:r>
            <a:r>
              <a:rPr lang="it-IT" sz="1800" noProof="0">
                <a:solidFill>
                  <a:schemeClr val="accent2"/>
                </a:solidFill>
              </a:rPr>
              <a:t>0.99</a:t>
            </a:r>
            <a:r>
              <a:rPr lang="it-IT" sz="1800" noProof="0">
                <a:solidFill>
                  <a:schemeClr val="tx2"/>
                </a:solidFill>
              </a:rPr>
              <a:t> sull’interezza del dataset</a:t>
            </a:r>
          </a:p>
        </p:txBody>
      </p:sp>
      <p:sp>
        <p:nvSpPr>
          <p:cNvPr id="4" name="Title 2">
            <a:extLst>
              <a:ext uri="{FF2B5EF4-FFF2-40B4-BE49-F238E27FC236}">
                <a16:creationId xmlns:a16="http://schemas.microsoft.com/office/drawing/2014/main" id="{FA7E35B3-52FB-6E70-A421-1B7F6A12BF18}"/>
              </a:ext>
            </a:extLst>
          </p:cNvPr>
          <p:cNvSpPr txBox="1">
            <a:spLocks/>
          </p:cNvSpPr>
          <p:nvPr/>
        </p:nvSpPr>
        <p:spPr>
          <a:xfrm>
            <a:off x="545746" y="1221741"/>
            <a:ext cx="4791075"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spc="0">
                <a:solidFill>
                  <a:schemeClr val="tx1"/>
                </a:solidFill>
                <a:latin typeface="+mj-lt"/>
                <a:ea typeface="+mj-ea"/>
                <a:cs typeface="+mj-cs"/>
              </a:defRPr>
            </a:lvl1pPr>
          </a:lstStyle>
          <a:p>
            <a:r>
              <a:rPr lang="it-IT" sz="1800" noProof="0">
                <a:solidFill>
                  <a:schemeClr val="tx2"/>
                </a:solidFill>
              </a:rPr>
              <a:t>Riconoscimento: </a:t>
            </a:r>
            <a:r>
              <a:rPr lang="it-IT" sz="1800" noProof="0" err="1">
                <a:solidFill>
                  <a:schemeClr val="tx2"/>
                </a:solidFill>
              </a:rPr>
              <a:t>Accuracy</a:t>
            </a:r>
            <a:r>
              <a:rPr lang="it-IT" sz="1800" noProof="0">
                <a:solidFill>
                  <a:schemeClr val="tx2"/>
                </a:solidFill>
              </a:rPr>
              <a:t> di </a:t>
            </a:r>
            <a:r>
              <a:rPr lang="it-IT" sz="1800" noProof="0">
                <a:solidFill>
                  <a:schemeClr val="accent2"/>
                </a:solidFill>
              </a:rPr>
              <a:t>1</a:t>
            </a:r>
            <a:r>
              <a:rPr lang="it-IT" sz="1800" noProof="0">
                <a:solidFill>
                  <a:schemeClr val="tx2"/>
                </a:solidFill>
              </a:rPr>
              <a:t> sul test set</a:t>
            </a:r>
          </a:p>
        </p:txBody>
      </p:sp>
      <p:sp>
        <p:nvSpPr>
          <p:cNvPr id="5" name="Title 2">
            <a:extLst>
              <a:ext uri="{FF2B5EF4-FFF2-40B4-BE49-F238E27FC236}">
                <a16:creationId xmlns:a16="http://schemas.microsoft.com/office/drawing/2014/main" id="{4202CD35-8664-9FD9-A593-03794071BF09}"/>
              </a:ext>
            </a:extLst>
          </p:cNvPr>
          <p:cNvSpPr txBox="1">
            <a:spLocks/>
          </p:cNvSpPr>
          <p:nvPr/>
        </p:nvSpPr>
        <p:spPr>
          <a:xfrm>
            <a:off x="545746" y="1941741"/>
            <a:ext cx="4791075"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spc="0">
                <a:solidFill>
                  <a:schemeClr val="tx1"/>
                </a:solidFill>
                <a:latin typeface="+mj-lt"/>
                <a:ea typeface="+mj-ea"/>
                <a:cs typeface="+mj-cs"/>
              </a:defRPr>
            </a:lvl1pPr>
          </a:lstStyle>
          <a:p>
            <a:r>
              <a:rPr lang="it-IT" sz="1800" noProof="0">
                <a:solidFill>
                  <a:schemeClr val="tx2"/>
                </a:solidFill>
              </a:rPr>
              <a:t>Classificazione: </a:t>
            </a:r>
            <a:r>
              <a:rPr lang="it-IT" sz="1800" noProof="0" err="1">
                <a:solidFill>
                  <a:schemeClr val="tx2"/>
                </a:solidFill>
              </a:rPr>
              <a:t>Accuracy</a:t>
            </a:r>
            <a:r>
              <a:rPr lang="it-IT" sz="1800" noProof="0">
                <a:solidFill>
                  <a:schemeClr val="tx2"/>
                </a:solidFill>
              </a:rPr>
              <a:t> di </a:t>
            </a:r>
            <a:r>
              <a:rPr lang="it-IT" sz="1800" noProof="0">
                <a:solidFill>
                  <a:schemeClr val="accent2"/>
                </a:solidFill>
              </a:rPr>
              <a:t>0.98</a:t>
            </a:r>
            <a:r>
              <a:rPr lang="it-IT" sz="1800" noProof="0">
                <a:solidFill>
                  <a:schemeClr val="tx2"/>
                </a:solidFill>
              </a:rPr>
              <a:t> sul test set</a:t>
            </a:r>
          </a:p>
        </p:txBody>
      </p:sp>
      <p:pic>
        <p:nvPicPr>
          <p:cNvPr id="8" name="Picture 7">
            <a:extLst>
              <a:ext uri="{FF2B5EF4-FFF2-40B4-BE49-F238E27FC236}">
                <a16:creationId xmlns:a16="http://schemas.microsoft.com/office/drawing/2014/main" id="{E6E9A49E-C3A0-4214-1179-45671260C25A}"/>
              </a:ext>
            </a:extLst>
          </p:cNvPr>
          <p:cNvPicPr>
            <a:picLocks noChangeAspect="1"/>
          </p:cNvPicPr>
          <p:nvPr/>
        </p:nvPicPr>
        <p:blipFill>
          <a:blip r:embed="rId3"/>
          <a:srcRect l="522" t="1590" r="26305"/>
          <a:stretch>
            <a:fillRect/>
          </a:stretch>
        </p:blipFill>
        <p:spPr>
          <a:xfrm>
            <a:off x="5833641" y="11931"/>
            <a:ext cx="6358359" cy="6846069"/>
          </a:xfrm>
          <a:prstGeom prst="rect">
            <a:avLst/>
          </a:prstGeom>
        </p:spPr>
      </p:pic>
    </p:spTree>
    <p:extLst>
      <p:ext uri="{BB962C8B-B14F-4D97-AF65-F5344CB8AC3E}">
        <p14:creationId xmlns:p14="http://schemas.microsoft.com/office/powerpoint/2010/main" val="3980787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6843B7-E2C5-22D9-C2A7-9D2A50C75C7D}"/>
              </a:ext>
            </a:extLst>
          </p:cNvPr>
          <p:cNvSpPr>
            <a:spLocks noGrp="1"/>
          </p:cNvSpPr>
          <p:nvPr>
            <p:ph type="sldNum" sz="quarter" idx="12"/>
          </p:nvPr>
        </p:nvSpPr>
        <p:spPr/>
        <p:txBody>
          <a:bodyPr/>
          <a:lstStyle/>
          <a:p>
            <a:pPr algn="ctr"/>
            <a:fld id="{49AE70B2-8BF9-45C0-BB95-33D1B9D3A854}" type="slidenum">
              <a:rPr lang="it-IT" noProof="0" smtClean="0"/>
              <a:pPr algn="ctr"/>
              <a:t>29</a:t>
            </a:fld>
            <a:endParaRPr lang="it-IT" noProof="0"/>
          </a:p>
        </p:txBody>
      </p:sp>
      <p:pic>
        <p:nvPicPr>
          <p:cNvPr id="4" name="Picture 3">
            <a:extLst>
              <a:ext uri="{FF2B5EF4-FFF2-40B4-BE49-F238E27FC236}">
                <a16:creationId xmlns:a16="http://schemas.microsoft.com/office/drawing/2014/main" id="{290F720F-A099-3D7B-8BCF-298F208439A7}"/>
              </a:ext>
            </a:extLst>
          </p:cNvPr>
          <p:cNvPicPr>
            <a:picLocks noChangeAspect="1"/>
          </p:cNvPicPr>
          <p:nvPr/>
        </p:nvPicPr>
        <p:blipFill>
          <a:blip r:embed="rId2"/>
          <a:srcRect l="14565" r="15666"/>
          <a:stretch>
            <a:fillRect/>
          </a:stretch>
        </p:blipFill>
        <p:spPr>
          <a:xfrm>
            <a:off x="6096000" y="0"/>
            <a:ext cx="6027444" cy="6858000"/>
          </a:xfrm>
          <a:prstGeom prst="rect">
            <a:avLst/>
          </a:prstGeom>
        </p:spPr>
      </p:pic>
      <p:sp>
        <p:nvSpPr>
          <p:cNvPr id="7" name="TextBox 6">
            <a:extLst>
              <a:ext uri="{FF2B5EF4-FFF2-40B4-BE49-F238E27FC236}">
                <a16:creationId xmlns:a16="http://schemas.microsoft.com/office/drawing/2014/main" id="{82C173AB-F992-7D70-2C10-481F65B7F9A7}"/>
              </a:ext>
            </a:extLst>
          </p:cNvPr>
          <p:cNvSpPr txBox="1"/>
          <p:nvPr/>
        </p:nvSpPr>
        <p:spPr>
          <a:xfrm>
            <a:off x="347663" y="509286"/>
            <a:ext cx="5429419" cy="2585323"/>
          </a:xfrm>
          <a:prstGeom prst="rect">
            <a:avLst/>
          </a:prstGeom>
          <a:noFill/>
        </p:spPr>
        <p:txBody>
          <a:bodyPr wrap="square" rtlCol="0">
            <a:spAutoFit/>
          </a:bodyPr>
          <a:lstStyle/>
          <a:p>
            <a:r>
              <a:rPr lang="it-IT" noProof="0">
                <a:solidFill>
                  <a:schemeClr val="tx2"/>
                </a:solidFill>
              </a:rPr>
              <a:t>Set di immagini con </a:t>
            </a:r>
            <a:r>
              <a:rPr lang="it-IT" b="1" noProof="0">
                <a:solidFill>
                  <a:schemeClr val="tx2"/>
                </a:solidFill>
              </a:rPr>
              <a:t>foglie miste ruotate</a:t>
            </a:r>
            <a:r>
              <a:rPr lang="it-IT" noProof="0">
                <a:solidFill>
                  <a:schemeClr val="tx2"/>
                </a:solidFill>
              </a:rPr>
              <a:t>:</a:t>
            </a:r>
          </a:p>
          <a:p>
            <a:endParaRPr lang="it-IT" noProof="0">
              <a:solidFill>
                <a:schemeClr val="tx2"/>
              </a:solidFill>
            </a:endParaRPr>
          </a:p>
          <a:p>
            <a:pPr marL="285750" indent="-285750">
              <a:buFont typeface="Arial" panose="020B0604020202020204" pitchFamily="34" charset="0"/>
              <a:buChar char="•"/>
            </a:pPr>
            <a:r>
              <a:rPr lang="it-IT" noProof="0">
                <a:solidFill>
                  <a:schemeClr val="tx2"/>
                </a:solidFill>
              </a:rPr>
              <a:t>maschere </a:t>
            </a:r>
            <a:r>
              <a:rPr lang="it-IT" b="1" noProof="0">
                <a:solidFill>
                  <a:schemeClr val="tx2"/>
                </a:solidFill>
              </a:rPr>
              <a:t>GT</a:t>
            </a:r>
            <a:r>
              <a:rPr lang="it-IT" noProof="0">
                <a:solidFill>
                  <a:schemeClr val="tx2"/>
                </a:solidFill>
              </a:rPr>
              <a:t>, </a:t>
            </a:r>
            <a:r>
              <a:rPr lang="it-IT" b="1" noProof="0">
                <a:solidFill>
                  <a:schemeClr val="tx2"/>
                </a:solidFill>
              </a:rPr>
              <a:t>pixel</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0.78</a:t>
            </a:r>
          </a:p>
          <a:p>
            <a:pPr marL="285750" indent="-285750">
              <a:buFont typeface="Arial" panose="020B0604020202020204" pitchFamily="34" charset="0"/>
              <a:buChar char="•"/>
            </a:pPr>
            <a:r>
              <a:rPr lang="it-IT" noProof="0">
                <a:solidFill>
                  <a:schemeClr val="tx2"/>
                </a:solidFill>
              </a:rPr>
              <a:t>maschere </a:t>
            </a:r>
            <a:r>
              <a:rPr lang="it-IT" b="1" noProof="0">
                <a:solidFill>
                  <a:schemeClr val="tx2"/>
                </a:solidFill>
              </a:rPr>
              <a:t>GT</a:t>
            </a:r>
            <a:r>
              <a:rPr lang="it-IT" noProof="0">
                <a:solidFill>
                  <a:schemeClr val="tx2"/>
                </a:solidFill>
              </a:rPr>
              <a:t>, </a:t>
            </a:r>
            <a:r>
              <a:rPr lang="it-IT" b="1" noProof="0" err="1">
                <a:solidFill>
                  <a:schemeClr val="tx2"/>
                </a:solidFill>
              </a:rPr>
              <a:t>instance</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0.765</a:t>
            </a:r>
          </a:p>
          <a:p>
            <a:pPr marL="285750" indent="-285750">
              <a:buFont typeface="Arial" panose="020B0604020202020204" pitchFamily="34" charset="0"/>
              <a:buChar char="•"/>
            </a:pPr>
            <a:r>
              <a:rPr lang="it-IT" noProof="0">
                <a:solidFill>
                  <a:schemeClr val="tx2"/>
                </a:solidFill>
              </a:rPr>
              <a:t>segmentazione </a:t>
            </a:r>
            <a:r>
              <a:rPr lang="it-IT" b="1" noProof="0" err="1">
                <a:solidFill>
                  <a:schemeClr val="tx2"/>
                </a:solidFill>
              </a:rPr>
              <a:t>region</a:t>
            </a:r>
            <a:r>
              <a:rPr lang="it-IT" b="1" noProof="0">
                <a:solidFill>
                  <a:schemeClr val="tx2"/>
                </a:solidFill>
              </a:rPr>
              <a:t> </a:t>
            </a:r>
            <a:r>
              <a:rPr lang="it-IT" b="1" noProof="0" err="1">
                <a:solidFill>
                  <a:schemeClr val="tx2"/>
                </a:solidFill>
              </a:rPr>
              <a:t>growing</a:t>
            </a:r>
            <a:r>
              <a:rPr lang="it-IT" noProof="0">
                <a:solidFill>
                  <a:schemeClr val="tx2"/>
                </a:solidFill>
              </a:rPr>
              <a:t>, </a:t>
            </a:r>
            <a:r>
              <a:rPr lang="it-IT" b="1" noProof="0">
                <a:solidFill>
                  <a:schemeClr val="tx2"/>
                </a:solidFill>
              </a:rPr>
              <a:t>pixel</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0.73</a:t>
            </a:r>
          </a:p>
          <a:p>
            <a:pPr marL="285750" indent="-285750">
              <a:buFont typeface="Arial" panose="020B0604020202020204" pitchFamily="34" charset="0"/>
              <a:buChar char="•"/>
            </a:pPr>
            <a:r>
              <a:rPr lang="it-IT" noProof="0">
                <a:solidFill>
                  <a:schemeClr val="tx2"/>
                </a:solidFill>
              </a:rPr>
              <a:t>segmentazione </a:t>
            </a:r>
            <a:r>
              <a:rPr lang="it-IT" b="1" noProof="0" err="1">
                <a:solidFill>
                  <a:schemeClr val="tx2"/>
                </a:solidFill>
              </a:rPr>
              <a:t>region</a:t>
            </a:r>
            <a:r>
              <a:rPr lang="it-IT" b="1" noProof="0">
                <a:solidFill>
                  <a:schemeClr val="tx2"/>
                </a:solidFill>
              </a:rPr>
              <a:t> </a:t>
            </a:r>
            <a:r>
              <a:rPr lang="it-IT" b="1" noProof="0" err="1">
                <a:solidFill>
                  <a:schemeClr val="tx2"/>
                </a:solidFill>
              </a:rPr>
              <a:t>growing</a:t>
            </a:r>
            <a:r>
              <a:rPr lang="it-IT" noProof="0">
                <a:solidFill>
                  <a:schemeClr val="tx2"/>
                </a:solidFill>
              </a:rPr>
              <a:t>, </a:t>
            </a:r>
            <a:r>
              <a:rPr lang="it-IT" b="1" noProof="0" err="1">
                <a:solidFill>
                  <a:schemeClr val="tx2"/>
                </a:solidFill>
              </a:rPr>
              <a:t>instance</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0.74</a:t>
            </a:r>
          </a:p>
          <a:p>
            <a:endParaRPr lang="it-IT" noProof="0"/>
          </a:p>
        </p:txBody>
      </p:sp>
      <p:sp>
        <p:nvSpPr>
          <p:cNvPr id="8" name="TextBox 7">
            <a:extLst>
              <a:ext uri="{FF2B5EF4-FFF2-40B4-BE49-F238E27FC236}">
                <a16:creationId xmlns:a16="http://schemas.microsoft.com/office/drawing/2014/main" id="{CB401FE3-5412-26B6-A536-7049E07D2F8B}"/>
              </a:ext>
            </a:extLst>
          </p:cNvPr>
          <p:cNvSpPr txBox="1"/>
          <p:nvPr/>
        </p:nvSpPr>
        <p:spPr>
          <a:xfrm>
            <a:off x="347663" y="3763391"/>
            <a:ext cx="5429419" cy="2308324"/>
          </a:xfrm>
          <a:prstGeom prst="rect">
            <a:avLst/>
          </a:prstGeom>
          <a:noFill/>
        </p:spPr>
        <p:txBody>
          <a:bodyPr wrap="square" rtlCol="0">
            <a:spAutoFit/>
          </a:bodyPr>
          <a:lstStyle/>
          <a:p>
            <a:r>
              <a:rPr lang="it-IT" noProof="0">
                <a:solidFill>
                  <a:schemeClr val="tx2"/>
                </a:solidFill>
              </a:rPr>
              <a:t>Set di immagini con foglie ruotate e oggetti casuali:</a:t>
            </a:r>
          </a:p>
          <a:p>
            <a:endParaRPr lang="it-IT" noProof="0">
              <a:solidFill>
                <a:schemeClr val="tx2"/>
              </a:solidFill>
            </a:endParaRPr>
          </a:p>
          <a:p>
            <a:pPr marL="285750" indent="-285750">
              <a:buFont typeface="Arial" panose="020B0604020202020204" pitchFamily="34" charset="0"/>
              <a:buChar char="•"/>
            </a:pPr>
            <a:r>
              <a:rPr lang="it-IT" noProof="0">
                <a:solidFill>
                  <a:schemeClr val="tx2"/>
                </a:solidFill>
              </a:rPr>
              <a:t>maschere </a:t>
            </a:r>
            <a:r>
              <a:rPr lang="it-IT" b="1" noProof="0">
                <a:solidFill>
                  <a:schemeClr val="tx2"/>
                </a:solidFill>
              </a:rPr>
              <a:t>GT</a:t>
            </a:r>
            <a:r>
              <a:rPr lang="it-IT" noProof="0">
                <a:solidFill>
                  <a:schemeClr val="tx2"/>
                </a:solidFill>
              </a:rPr>
              <a:t>, </a:t>
            </a:r>
            <a:r>
              <a:rPr lang="it-IT" b="1" noProof="0">
                <a:solidFill>
                  <a:schemeClr val="tx2"/>
                </a:solidFill>
              </a:rPr>
              <a:t>pixel</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0.56</a:t>
            </a:r>
          </a:p>
          <a:p>
            <a:pPr marL="285750" indent="-285750">
              <a:buFont typeface="Arial" panose="020B0604020202020204" pitchFamily="34" charset="0"/>
              <a:buChar char="•"/>
            </a:pPr>
            <a:r>
              <a:rPr lang="it-IT" noProof="0">
                <a:solidFill>
                  <a:schemeClr val="tx2"/>
                </a:solidFill>
              </a:rPr>
              <a:t>maschere </a:t>
            </a:r>
            <a:r>
              <a:rPr lang="it-IT" b="1" noProof="0">
                <a:solidFill>
                  <a:schemeClr val="tx2"/>
                </a:solidFill>
              </a:rPr>
              <a:t>GT</a:t>
            </a:r>
            <a:r>
              <a:rPr lang="it-IT" noProof="0">
                <a:solidFill>
                  <a:schemeClr val="tx2"/>
                </a:solidFill>
              </a:rPr>
              <a:t>, </a:t>
            </a:r>
            <a:r>
              <a:rPr lang="it-IT" b="1" noProof="0" err="1">
                <a:solidFill>
                  <a:schemeClr val="tx2"/>
                </a:solidFill>
              </a:rPr>
              <a:t>instance</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0.68</a:t>
            </a:r>
          </a:p>
          <a:p>
            <a:pPr marL="285750" indent="-285750">
              <a:buFont typeface="Arial" panose="020B0604020202020204" pitchFamily="34" charset="0"/>
              <a:buChar char="•"/>
            </a:pPr>
            <a:r>
              <a:rPr lang="it-IT" noProof="0">
                <a:solidFill>
                  <a:schemeClr val="tx2"/>
                </a:solidFill>
              </a:rPr>
              <a:t>segmentazione </a:t>
            </a:r>
            <a:r>
              <a:rPr lang="it-IT" b="1" noProof="0" err="1">
                <a:solidFill>
                  <a:schemeClr val="tx2"/>
                </a:solidFill>
              </a:rPr>
              <a:t>region</a:t>
            </a:r>
            <a:r>
              <a:rPr lang="it-IT" b="1" noProof="0">
                <a:solidFill>
                  <a:schemeClr val="tx2"/>
                </a:solidFill>
              </a:rPr>
              <a:t> </a:t>
            </a:r>
            <a:r>
              <a:rPr lang="it-IT" b="1" noProof="0" err="1">
                <a:solidFill>
                  <a:schemeClr val="tx2"/>
                </a:solidFill>
              </a:rPr>
              <a:t>growing</a:t>
            </a:r>
            <a:r>
              <a:rPr lang="it-IT" noProof="0">
                <a:solidFill>
                  <a:schemeClr val="tx2"/>
                </a:solidFill>
              </a:rPr>
              <a:t>, </a:t>
            </a:r>
            <a:r>
              <a:rPr lang="it-IT" b="1" noProof="0">
                <a:solidFill>
                  <a:schemeClr val="tx2"/>
                </a:solidFill>
              </a:rPr>
              <a:t>pixel</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0.51</a:t>
            </a:r>
          </a:p>
          <a:p>
            <a:pPr marL="285750" indent="-285750">
              <a:buFont typeface="Arial" panose="020B0604020202020204" pitchFamily="34" charset="0"/>
              <a:buChar char="•"/>
            </a:pPr>
            <a:r>
              <a:rPr lang="it-IT" noProof="0">
                <a:solidFill>
                  <a:schemeClr val="tx2"/>
                </a:solidFill>
              </a:rPr>
              <a:t>segmentazione </a:t>
            </a:r>
            <a:r>
              <a:rPr lang="it-IT" b="1" noProof="0" err="1">
                <a:solidFill>
                  <a:schemeClr val="tx2"/>
                </a:solidFill>
              </a:rPr>
              <a:t>region</a:t>
            </a:r>
            <a:r>
              <a:rPr lang="it-IT" b="1" noProof="0">
                <a:solidFill>
                  <a:schemeClr val="tx2"/>
                </a:solidFill>
              </a:rPr>
              <a:t> </a:t>
            </a:r>
            <a:r>
              <a:rPr lang="it-IT" b="1" noProof="0" err="1">
                <a:solidFill>
                  <a:schemeClr val="tx2"/>
                </a:solidFill>
              </a:rPr>
              <a:t>growing</a:t>
            </a:r>
            <a:r>
              <a:rPr lang="it-IT" noProof="0">
                <a:solidFill>
                  <a:schemeClr val="tx2"/>
                </a:solidFill>
              </a:rPr>
              <a:t>, </a:t>
            </a:r>
            <a:r>
              <a:rPr lang="it-IT" b="1" noProof="0" err="1">
                <a:solidFill>
                  <a:schemeClr val="tx2"/>
                </a:solidFill>
              </a:rPr>
              <a:t>instance</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0.60</a:t>
            </a:r>
          </a:p>
        </p:txBody>
      </p:sp>
    </p:spTree>
    <p:extLst>
      <p:ext uri="{BB962C8B-B14F-4D97-AF65-F5344CB8AC3E}">
        <p14:creationId xmlns:p14="http://schemas.microsoft.com/office/powerpoint/2010/main" val="2268860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group of green leaves&#10;&#10;AI-generated content may be incorrect.">
            <a:extLst>
              <a:ext uri="{FF2B5EF4-FFF2-40B4-BE49-F238E27FC236}">
                <a16:creationId xmlns:a16="http://schemas.microsoft.com/office/drawing/2014/main" id="{91BD9B6C-CCE6-D3DC-BE02-C5CD4D007D61}"/>
              </a:ext>
            </a:extLst>
          </p:cNvPr>
          <p:cNvPicPr>
            <a:picLocks noGrp="1" noChangeAspect="1"/>
          </p:cNvPicPr>
          <p:nvPr>
            <p:ph type="pic" sz="quarter" idx="10"/>
          </p:nvPr>
        </p:nvPicPr>
        <p:blipFill>
          <a:blip r:embed="rId5">
            <a:extLst>
              <a:ext uri="{BEBA8EAE-BF5A-486C-A8C5-ECC9F3942E4B}">
                <a14:imgProps xmlns:a14="http://schemas.microsoft.com/office/drawing/2010/main">
                  <a14:imgLayer r:embed="rId6">
                    <a14:imgEffect>
                      <a14:backgroundRemoval t="9963" b="89664" l="25759" r="68290">
                        <a14:foregroundMark x1="44000" y1="38329" x2="44000" y2="38329"/>
                        <a14:foregroundMark x1="39154" y1="59942" x2="39154" y2="59942"/>
                        <a14:foregroundMark x1="26538" y1="59654" x2="26538" y2="59654"/>
                        <a14:foregroundMark x1="35000" y1="77714" x2="35000" y2="77714"/>
                        <a14:foregroundMark x1="43000" y1="77714" x2="43000" y2="77714"/>
                        <a14:foregroundMark x1="53923" y1="77522" x2="53923" y2="77522"/>
                        <a14:foregroundMark x1="51923" y1="56196" x2="51923" y2="56196"/>
                        <a14:foregroundMark x1="59615" y1="57253" x2="59615" y2="57253"/>
                        <a14:foregroundMark x1="55462" y1="38136" x2="55462" y2="38136"/>
                        <a14:foregroundMark x1="63077" y1="36503" x2="63077" y2="36503"/>
                        <a14:foregroundMark x1="63385" y1="77137" x2="63385" y2="77137"/>
                      </a14:backgroundRemoval>
                    </a14:imgEffect>
                  </a14:imgLayer>
                </a14:imgProps>
              </a:ext>
              <a:ext uri="{28A0092B-C50C-407E-A947-70E740481C1C}">
                <a14:useLocalDpi xmlns:a14="http://schemas.microsoft.com/office/drawing/2010/main" val="0"/>
              </a:ext>
            </a:extLst>
          </a:blip>
          <a:srcRect l="16626" t="-373" r="30211" b="373"/>
          <a:stretch>
            <a:fillRect/>
          </a:stretch>
        </p:blipFill>
        <p:spPr>
          <a:xfrm>
            <a:off x="695325" y="2118779"/>
            <a:ext cx="1808163" cy="2721609"/>
          </a:xfrm>
        </p:spPr>
      </p:pic>
      <p:pic>
        <p:nvPicPr>
          <p:cNvPr id="12" name="Picture Placeholder 11" descr="A group of objects on a white background&#10;&#10;AI-generated content may be incorrect.">
            <a:extLst>
              <a:ext uri="{FF2B5EF4-FFF2-40B4-BE49-F238E27FC236}">
                <a16:creationId xmlns:a16="http://schemas.microsoft.com/office/drawing/2014/main" id="{97EDD1F0-AAD6-2A29-301A-2D0FDFBF79A0}"/>
              </a:ext>
            </a:extLst>
          </p:cNvPr>
          <p:cNvPicPr>
            <a:picLocks noGrp="1" noChangeAspect="1"/>
          </p:cNvPicPr>
          <p:nvPr>
            <p:ph type="pic" sz="quarter" idx="11"/>
          </p:nvPr>
        </p:nvPicPr>
        <p:blipFill>
          <a:blip r:embed="rId7">
            <a:extLst>
              <a:ext uri="{BEBA8EAE-BF5A-486C-A8C5-ECC9F3942E4B}">
                <a14:imgProps xmlns:a14="http://schemas.microsoft.com/office/drawing/2010/main">
                  <a14:imgLayer r:embed="rId8">
                    <a14:imgEffect>
                      <a14:backgroundRemoval t="10000" b="90000" l="28735" r="71265">
                        <a14:foregroundMark x1="36308" y1="23631" x2="36308" y2="23631"/>
                        <a14:foregroundMark x1="36615" y1="18636" x2="36615" y2="18636"/>
                        <a14:foregroundMark x1="38462" y1="19885" x2="38462" y2="19885"/>
                        <a14:foregroundMark x1="33692" y1="22094" x2="37769" y2="24784"/>
                        <a14:foregroundMark x1="37000" y1="20461" x2="39154" y2="21326"/>
                        <a14:foregroundMark x1="49385" y1="22959" x2="49385" y2="22959"/>
                        <a14:foregroundMark x1="49923" y1="19212" x2="47077" y2="22959"/>
                        <a14:foregroundMark x1="61538" y1="23151" x2="61538" y2="27281"/>
                        <a14:foregroundMark x1="64846" y1="54275" x2="66538" y2="53890"/>
                        <a14:foregroundMark x1="51923" y1="82517" x2="63385" y2="82901"/>
                        <a14:foregroundMark x1="41308" y1="69837" x2="37154" y2="75889"/>
                        <a14:foregroundMark x1="33846" y1="44092" x2="33846" y2="44092"/>
                        <a14:foregroundMark x1="32846" y1="43708" x2="35000" y2="46013"/>
                        <a14:foregroundMark x1="45769" y1="42459" x2="51385" y2="49087"/>
                        <a14:foregroundMark x1="39692" y1="21710" x2="38846" y2="25648"/>
                        <a14:foregroundMark x1="37154" y1="20557" x2="38538" y2="22190"/>
                      </a14:backgroundRemoval>
                    </a14:imgEffect>
                  </a14:imgLayer>
                </a14:imgProps>
              </a:ext>
              <a:ext uri="{28A0092B-C50C-407E-A947-70E740481C1C}">
                <a14:useLocalDpi xmlns:a14="http://schemas.microsoft.com/office/drawing/2010/main" val="0"/>
              </a:ext>
            </a:extLst>
          </a:blip>
          <a:srcRect l="23419" r="23419"/>
          <a:stretch>
            <a:fillRect/>
          </a:stretch>
        </p:blipFill>
        <p:spPr/>
      </p:pic>
      <p:sp>
        <p:nvSpPr>
          <p:cNvPr id="4" name="Title 3">
            <a:extLst>
              <a:ext uri="{FF2B5EF4-FFF2-40B4-BE49-F238E27FC236}">
                <a16:creationId xmlns:a16="http://schemas.microsoft.com/office/drawing/2014/main" id="{E283E792-1372-2027-273F-37B56BD636E3}"/>
              </a:ext>
            </a:extLst>
          </p:cNvPr>
          <p:cNvSpPr>
            <a:spLocks noGrp="1"/>
          </p:cNvSpPr>
          <p:nvPr>
            <p:ph type="title"/>
          </p:nvPr>
        </p:nvSpPr>
        <p:spPr>
          <a:xfrm>
            <a:off x="579575" y="860557"/>
            <a:ext cx="10800000" cy="720000"/>
          </a:xfrm>
        </p:spPr>
        <p:txBody>
          <a:bodyPr anchor="ctr">
            <a:noAutofit/>
          </a:bodyPr>
          <a:lstStyle/>
          <a:p>
            <a:r>
              <a:rPr lang="it-IT" sz="4800" noProof="0">
                <a:solidFill>
                  <a:schemeClr val="tx2"/>
                </a:solidFill>
                <a:latin typeface="+mn-lt"/>
                <a:ea typeface="微软雅黑" panose="020B0503020204020204" pitchFamily="34" charset="-122"/>
                <a:cs typeface="+mn-ea"/>
                <a:sym typeface="+mn-lt"/>
              </a:rPr>
              <a:t>Obbiettivo del Progetto</a:t>
            </a:r>
          </a:p>
        </p:txBody>
      </p:sp>
      <p:sp>
        <p:nvSpPr>
          <p:cNvPr id="5" name="矩形 3">
            <a:extLst>
              <a:ext uri="{FF2B5EF4-FFF2-40B4-BE49-F238E27FC236}">
                <a16:creationId xmlns:a16="http://schemas.microsoft.com/office/drawing/2014/main" id="{566AE86E-96BB-6C35-6031-5B2CE0AFE100}"/>
              </a:ext>
            </a:extLst>
          </p:cNvPr>
          <p:cNvSpPr/>
          <p:nvPr>
            <p:custDataLst>
              <p:tags r:id="rId1"/>
            </p:custDataLst>
          </p:nvPr>
        </p:nvSpPr>
        <p:spPr>
          <a:xfrm>
            <a:off x="5340114" y="2128934"/>
            <a:ext cx="6851886" cy="23258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it-IT" noProof="0">
              <a:ea typeface="微软雅黑" panose="020B0503020204020204" pitchFamily="34" charset="-122"/>
              <a:cs typeface="+mn-ea"/>
              <a:sym typeface="+mn-lt"/>
            </a:endParaRPr>
          </a:p>
        </p:txBody>
      </p:sp>
      <p:grpSp>
        <p:nvGrpSpPr>
          <p:cNvPr id="11" name="Group 10">
            <a:extLst>
              <a:ext uri="{FF2B5EF4-FFF2-40B4-BE49-F238E27FC236}">
                <a16:creationId xmlns:a16="http://schemas.microsoft.com/office/drawing/2014/main" id="{1F741E0C-7834-F17D-14EC-D9A1E6BBA088}"/>
              </a:ext>
            </a:extLst>
          </p:cNvPr>
          <p:cNvGrpSpPr/>
          <p:nvPr/>
        </p:nvGrpSpPr>
        <p:grpSpPr>
          <a:xfrm>
            <a:off x="6015435" y="2581725"/>
            <a:ext cx="5797623" cy="1400007"/>
            <a:chOff x="6015436" y="2698549"/>
            <a:chExt cx="5688764" cy="1400007"/>
          </a:xfrm>
        </p:grpSpPr>
        <p:sp>
          <p:nvSpPr>
            <p:cNvPr id="7" name="正文">
              <a:extLst>
                <a:ext uri="{FF2B5EF4-FFF2-40B4-BE49-F238E27FC236}">
                  <a16:creationId xmlns:a16="http://schemas.microsoft.com/office/drawing/2014/main" id="{34798DF5-1FA0-918F-650E-5967EB4D83BE}"/>
                </a:ext>
              </a:extLst>
            </p:cNvPr>
            <p:cNvSpPr txBox="1"/>
            <p:nvPr>
              <p:custDataLst>
                <p:tags r:id="rId2"/>
              </p:custDataLst>
            </p:nvPr>
          </p:nvSpPr>
          <p:spPr>
            <a:xfrm>
              <a:off x="6015436" y="3292741"/>
              <a:ext cx="5688764" cy="805815"/>
            </a:xfrm>
            <a:prstGeom prst="rect">
              <a:avLst/>
            </a:prstGeom>
            <a:noFill/>
          </p:spPr>
          <p:txBody>
            <a:bodyPr wrap="square" lIns="0" tIns="0" rIns="0" bIns="0" rtlCol="0" anchor="t" anchorCtr="0">
              <a:noAutofit/>
            </a:bodyPr>
            <a:lstStyle/>
            <a:p>
              <a:pPr indent="0" fontAlgn="auto">
                <a:lnSpc>
                  <a:spcPct val="120000"/>
                </a:lnSpc>
                <a:buNone/>
              </a:pPr>
              <a:r>
                <a:rPr lang="it-IT" sz="1400" noProof="0" dirty="0">
                  <a:solidFill>
                    <a:schemeClr val="bg2"/>
                  </a:solidFill>
                  <a:ea typeface="微软雅黑" panose="020B0503020204020204" pitchFamily="34" charset="-122"/>
                  <a:cs typeface="+mn-ea"/>
                  <a:sym typeface="+mn-lt"/>
                </a:rPr>
                <a:t>Lo scopo del progetto è realizzare un algoritmo di </a:t>
              </a:r>
              <a:r>
                <a:rPr lang="it-IT" sz="1400" noProof="0" dirty="0" err="1">
                  <a:solidFill>
                    <a:schemeClr val="bg2"/>
                  </a:solidFill>
                  <a:ea typeface="微软雅黑" panose="020B0503020204020204" pitchFamily="34" charset="-122"/>
                  <a:cs typeface="+mn-ea"/>
                  <a:sym typeface="+mn-lt"/>
                </a:rPr>
                <a:t>Leaf</a:t>
              </a:r>
              <a:r>
                <a:rPr lang="it-IT" sz="1400" noProof="0" dirty="0">
                  <a:solidFill>
                    <a:schemeClr val="bg2"/>
                  </a:solidFill>
                  <a:ea typeface="微软雅黑" panose="020B0503020204020204" pitchFamily="34" charset="-122"/>
                  <a:cs typeface="+mn-ea"/>
                  <a:sym typeface="+mn-lt"/>
                </a:rPr>
                <a:t> </a:t>
              </a:r>
              <a:r>
                <a:rPr lang="it-IT" sz="1400" noProof="0" dirty="0" err="1">
                  <a:solidFill>
                    <a:schemeClr val="bg2"/>
                  </a:solidFill>
                  <a:ea typeface="微软雅黑" panose="020B0503020204020204" pitchFamily="34" charset="-122"/>
                  <a:cs typeface="+mn-ea"/>
                  <a:sym typeface="+mn-lt"/>
                </a:rPr>
                <a:t>classification</a:t>
              </a:r>
              <a:r>
                <a:rPr lang="it-IT" sz="1400" noProof="0" dirty="0">
                  <a:solidFill>
                    <a:schemeClr val="bg2"/>
                  </a:solidFill>
                  <a:ea typeface="微软雅黑" panose="020B0503020204020204" pitchFamily="34" charset="-122"/>
                  <a:cs typeface="+mn-ea"/>
                  <a:sym typeface="+mn-lt"/>
                </a:rPr>
                <a:t> con almeno 10 classi. </a:t>
              </a:r>
            </a:p>
            <a:p>
              <a:pPr indent="0" fontAlgn="auto">
                <a:lnSpc>
                  <a:spcPct val="120000"/>
                </a:lnSpc>
                <a:buNone/>
              </a:pPr>
              <a:r>
                <a:rPr lang="it-IT" sz="1400" noProof="0" dirty="0">
                  <a:solidFill>
                    <a:schemeClr val="bg2"/>
                  </a:solidFill>
                  <a:ea typeface="微软雅黑" panose="020B0503020204020204" pitchFamily="34" charset="-122"/>
                  <a:cs typeface="+mn-ea"/>
                  <a:sym typeface="+mn-lt"/>
                </a:rPr>
                <a:t>Gli oggetti possono essere catalogati in una delle 10 classi o come </a:t>
              </a:r>
              <a:r>
                <a:rPr lang="it-IT" sz="1400" noProof="0" dirty="0" err="1">
                  <a:solidFill>
                    <a:schemeClr val="bg2"/>
                  </a:solidFill>
                  <a:ea typeface="微软雅黑" panose="020B0503020204020204" pitchFamily="34" charset="-122"/>
                  <a:cs typeface="+mn-ea"/>
                  <a:sym typeface="+mn-lt"/>
                </a:rPr>
                <a:t>unknown</a:t>
              </a:r>
              <a:endParaRPr lang="it-IT" sz="1400" noProof="0" dirty="0">
                <a:solidFill>
                  <a:schemeClr val="bg2"/>
                </a:solidFill>
                <a:ea typeface="微软雅黑" panose="020B0503020204020204" pitchFamily="34" charset="-122"/>
                <a:cs typeface="+mn-ea"/>
                <a:sym typeface="+mn-lt"/>
              </a:endParaRPr>
            </a:p>
          </p:txBody>
        </p:sp>
        <p:sp>
          <p:nvSpPr>
            <p:cNvPr id="8" name="标题">
              <a:extLst>
                <a:ext uri="{FF2B5EF4-FFF2-40B4-BE49-F238E27FC236}">
                  <a16:creationId xmlns:a16="http://schemas.microsoft.com/office/drawing/2014/main" id="{C36C695D-73C2-C79D-2207-51A9A597A282}"/>
                </a:ext>
              </a:extLst>
            </p:cNvPr>
            <p:cNvSpPr txBox="1"/>
            <p:nvPr>
              <p:custDataLst>
                <p:tags r:id="rId3"/>
              </p:custDataLst>
            </p:nvPr>
          </p:nvSpPr>
          <p:spPr>
            <a:xfrm>
              <a:off x="6015436" y="2698549"/>
              <a:ext cx="5688764" cy="368300"/>
            </a:xfrm>
            <a:prstGeom prst="rect">
              <a:avLst/>
            </a:prstGeom>
            <a:noFill/>
          </p:spPr>
          <p:txBody>
            <a:bodyPr wrap="square" lIns="0" tIns="0" rIns="0" bIns="0" rtlCol="0" anchor="b">
              <a:noAutofit/>
            </a:bodyPr>
            <a:lstStyle/>
            <a:p>
              <a:pPr>
                <a:lnSpc>
                  <a:spcPct val="120000"/>
                </a:lnSpc>
              </a:pPr>
              <a:r>
                <a:rPr lang="it-IT" sz="2400" b="1" noProof="0">
                  <a:solidFill>
                    <a:schemeClr val="bg2"/>
                  </a:solidFill>
                  <a:ea typeface="微软雅黑" panose="020B0503020204020204" pitchFamily="34" charset="-122"/>
                  <a:cs typeface="+mn-ea"/>
                  <a:sym typeface="+mn-lt"/>
                </a:rPr>
                <a:t>Riconoscere, Localizzare e Classificare</a:t>
              </a:r>
            </a:p>
          </p:txBody>
        </p:sp>
      </p:grpSp>
    </p:spTree>
    <p:extLst>
      <p:ext uri="{BB962C8B-B14F-4D97-AF65-F5344CB8AC3E}">
        <p14:creationId xmlns:p14="http://schemas.microsoft.com/office/powerpoint/2010/main" val="1381784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15605D-F412-4B11-11EA-D21EDD11B53D}"/>
              </a:ext>
            </a:extLst>
          </p:cNvPr>
          <p:cNvSpPr>
            <a:spLocks noGrp="1"/>
          </p:cNvSpPr>
          <p:nvPr>
            <p:ph type="sldNum" sz="quarter" idx="12"/>
          </p:nvPr>
        </p:nvSpPr>
        <p:spPr/>
        <p:txBody>
          <a:bodyPr/>
          <a:lstStyle/>
          <a:p>
            <a:pPr algn="ctr"/>
            <a:fld id="{49AE70B2-8BF9-45C0-BB95-33D1B9D3A854}" type="slidenum">
              <a:rPr lang="it-IT" noProof="0" smtClean="0"/>
              <a:pPr algn="ctr"/>
              <a:t>30</a:t>
            </a:fld>
            <a:endParaRPr lang="it-IT" noProof="0"/>
          </a:p>
        </p:txBody>
      </p:sp>
      <p:sp>
        <p:nvSpPr>
          <p:cNvPr id="3" name="Title 2">
            <a:extLst>
              <a:ext uri="{FF2B5EF4-FFF2-40B4-BE49-F238E27FC236}">
                <a16:creationId xmlns:a16="http://schemas.microsoft.com/office/drawing/2014/main" id="{45F11AEA-AB8A-4B2F-F446-857C41464CC2}"/>
              </a:ext>
            </a:extLst>
          </p:cNvPr>
          <p:cNvSpPr>
            <a:spLocks noGrp="1"/>
          </p:cNvSpPr>
          <p:nvPr>
            <p:ph type="title"/>
          </p:nvPr>
        </p:nvSpPr>
        <p:spPr>
          <a:xfrm>
            <a:off x="556780" y="547738"/>
            <a:ext cx="5539220" cy="720000"/>
          </a:xfrm>
        </p:spPr>
        <p:txBody>
          <a:bodyPr>
            <a:normAutofit fontScale="90000"/>
          </a:bodyPr>
          <a:lstStyle/>
          <a:p>
            <a:r>
              <a:rPr lang="it-IT" noProof="0">
                <a:solidFill>
                  <a:schemeClr val="tx2"/>
                </a:solidFill>
              </a:rPr>
              <a:t>Come mai un calo così drastico? </a:t>
            </a:r>
          </a:p>
        </p:txBody>
      </p:sp>
      <p:pic>
        <p:nvPicPr>
          <p:cNvPr id="5" name="Picture 4" descr="A group of leaves arranged in a circle&#10;&#10;AI-generated content may be incorrect.">
            <a:extLst>
              <a:ext uri="{FF2B5EF4-FFF2-40B4-BE49-F238E27FC236}">
                <a16:creationId xmlns:a16="http://schemas.microsoft.com/office/drawing/2014/main" id="{A1258C08-619E-2497-0520-AED486A6B84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92" b="89926" l="21871" r="78805">
                        <a14:foregroundMark x1="29615" y1="38425" x2="29615" y2="38425"/>
                        <a14:foregroundMark x1="38308" y1="38713" x2="38308" y2="38713"/>
                        <a14:foregroundMark x1="46000" y1="36792" x2="46000" y2="36792"/>
                        <a14:foregroundMark x1="55231" y1="37080" x2="55231" y2="37080"/>
                        <a14:foregroundMark x1="63308" y1="38617" x2="63308" y2="38617"/>
                        <a14:foregroundMark x1="69538" y1="38713" x2="69538" y2="38713"/>
                        <a14:foregroundMark x1="59077" y1="52257" x2="59077" y2="52257"/>
                        <a14:foregroundMark x1="47615" y1="52738" x2="47615" y2="52738"/>
                        <a14:foregroundMark x1="41077" y1="52354" x2="41077" y2="52354"/>
                        <a14:foregroundMark x1="35077" y1="51489" x2="35077" y2="51489"/>
                        <a14:foregroundMark x1="36923" y1="65994" x2="36923" y2="65994"/>
                        <a14:foregroundMark x1="46000" y1="69645" x2="46000" y2="69645"/>
                        <a14:foregroundMark x1="55231" y1="70125" x2="55231" y2="70125"/>
                        <a14:foregroundMark x1="51923" y1="65994" x2="54923" y2="66667"/>
                        <a14:foregroundMark x1="62923" y1="67819" x2="64154" y2="64073"/>
                      </a14:backgroundRemoval>
                    </a14:imgEffect>
                  </a14:imgLayer>
                </a14:imgProps>
              </a:ext>
              <a:ext uri="{28A0092B-C50C-407E-A947-70E740481C1C}">
                <a14:useLocalDpi xmlns:a14="http://schemas.microsoft.com/office/drawing/2010/main" val="0"/>
              </a:ext>
            </a:extLst>
          </a:blip>
          <a:srcRect l="14754" t="-82" r="14078" b="82"/>
          <a:stretch>
            <a:fillRect/>
          </a:stretch>
        </p:blipFill>
        <p:spPr>
          <a:xfrm>
            <a:off x="6096001" y="0"/>
            <a:ext cx="6096000" cy="6852380"/>
          </a:xfrm>
          <a:prstGeom prst="rect">
            <a:avLst/>
          </a:prstGeom>
        </p:spPr>
      </p:pic>
      <p:sp>
        <p:nvSpPr>
          <p:cNvPr id="7" name="TextBox 6">
            <a:extLst>
              <a:ext uri="{FF2B5EF4-FFF2-40B4-BE49-F238E27FC236}">
                <a16:creationId xmlns:a16="http://schemas.microsoft.com/office/drawing/2014/main" id="{986F3423-8E7C-B987-E4CB-FABF6ECAB36B}"/>
              </a:ext>
            </a:extLst>
          </p:cNvPr>
          <p:cNvSpPr txBox="1"/>
          <p:nvPr/>
        </p:nvSpPr>
        <p:spPr>
          <a:xfrm>
            <a:off x="626769" y="1267737"/>
            <a:ext cx="4788379" cy="5262979"/>
          </a:xfrm>
          <a:prstGeom prst="rect">
            <a:avLst/>
          </a:prstGeom>
          <a:noFill/>
        </p:spPr>
        <p:txBody>
          <a:bodyPr wrap="square" rtlCol="0">
            <a:spAutoFit/>
          </a:bodyPr>
          <a:lstStyle/>
          <a:p>
            <a:pPr marL="285750" indent="-285750">
              <a:buFont typeface="Arial" panose="020B0604020202020204" pitchFamily="34" charset="0"/>
              <a:buChar char="•"/>
            </a:pPr>
            <a:r>
              <a:rPr lang="it-IT" sz="1600" noProof="0" dirty="0">
                <a:solidFill>
                  <a:schemeClr val="tx2"/>
                </a:solidFill>
              </a:rPr>
              <a:t>Le foglie del test set vengono selezionate dalle immagini che contengono anche le foglie utilizzate per il training, quindi le condizioni di luce e colore sono identiche</a:t>
            </a:r>
          </a:p>
          <a:p>
            <a:pPr marL="285750" indent="-285750">
              <a:buFont typeface="Arial" panose="020B0604020202020204" pitchFamily="34" charset="0"/>
              <a:buChar char="•"/>
            </a:pPr>
            <a:r>
              <a:rPr lang="it-IT" sz="1600" noProof="0" dirty="0">
                <a:solidFill>
                  <a:schemeClr val="tx2"/>
                </a:solidFill>
              </a:rPr>
              <a:t>Nelle immagini aggiuntive, le foglie sono ruotate e le condizioni di luce possono cambiare, inoltre le dimensioni e la distanza potrebbero variare rispetto ai dati di testing</a:t>
            </a:r>
          </a:p>
          <a:p>
            <a:pPr marL="285750" indent="-285750">
              <a:buFont typeface="Arial" panose="020B0604020202020204" pitchFamily="34" charset="0"/>
              <a:buChar char="•"/>
            </a:pPr>
            <a:r>
              <a:rPr lang="it-IT" sz="1600" noProof="0" dirty="0">
                <a:solidFill>
                  <a:schemeClr val="tx2"/>
                </a:solidFill>
              </a:rPr>
              <a:t>Nonostante siano state selezionate features fortemente invarianti a scala e rotazione, spesso la Teoria si discosta dalla pratica…</a:t>
            </a:r>
          </a:p>
          <a:p>
            <a:pPr marL="285750" indent="-285750">
              <a:buFont typeface="Arial" panose="020B0604020202020204" pitchFamily="34" charset="0"/>
              <a:buChar char="•"/>
            </a:pPr>
            <a:r>
              <a:rPr lang="it-IT" sz="1600" noProof="0" dirty="0">
                <a:solidFill>
                  <a:schemeClr val="tx2"/>
                </a:solidFill>
              </a:rPr>
              <a:t>Sulle immagini viene effettuato </a:t>
            </a:r>
            <a:r>
              <a:rPr lang="it-IT" sz="1600" noProof="0" dirty="0" err="1">
                <a:solidFill>
                  <a:schemeClr val="tx2"/>
                </a:solidFill>
              </a:rPr>
              <a:t>preprocessing</a:t>
            </a:r>
            <a:r>
              <a:rPr lang="it-IT" sz="1600" noProof="0" dirty="0">
                <a:solidFill>
                  <a:schemeClr val="tx2"/>
                </a:solidFill>
              </a:rPr>
              <a:t> prima dell’estrazione, tuttavia l’illuminazione potrebbe comunque non rimanere costante nelle diverse immagini</a:t>
            </a:r>
          </a:p>
          <a:p>
            <a:pPr marL="742950" lvl="1" indent="-285750">
              <a:buFont typeface="Arial" panose="020B0604020202020204" pitchFamily="34" charset="0"/>
              <a:buChar char="•"/>
            </a:pPr>
            <a:r>
              <a:rPr lang="it-IT" sz="1600" noProof="0" dirty="0">
                <a:solidFill>
                  <a:schemeClr val="tx2"/>
                </a:solidFill>
              </a:rPr>
              <a:t>É importante anche sottolineare che il bilanciamento del bianco è basato su meccanismo white-world, quindi influenzato pesantemente dagli oggetti in scena</a:t>
            </a:r>
          </a:p>
          <a:p>
            <a:pPr marL="285750" indent="-285750">
              <a:buFont typeface="Arial" panose="020B0604020202020204" pitchFamily="34" charset="0"/>
              <a:buChar char="•"/>
            </a:pPr>
            <a:r>
              <a:rPr lang="it-IT" sz="1600" noProof="0" dirty="0">
                <a:solidFill>
                  <a:schemeClr val="tx2"/>
                </a:solidFill>
              </a:rPr>
              <a:t>Possibili errori di segmentazione</a:t>
            </a:r>
          </a:p>
          <a:p>
            <a:pPr marL="285750" indent="-285750">
              <a:buFont typeface="Arial" panose="020B0604020202020204" pitchFamily="34" charset="0"/>
              <a:buChar char="•"/>
            </a:pPr>
            <a:endParaRPr lang="it-IT" sz="1600" noProof="0" dirty="0">
              <a:solidFill>
                <a:schemeClr val="tx2"/>
              </a:solidFill>
            </a:endParaRPr>
          </a:p>
        </p:txBody>
      </p:sp>
    </p:spTree>
    <p:extLst>
      <p:ext uri="{BB962C8B-B14F-4D97-AF65-F5344CB8AC3E}">
        <p14:creationId xmlns:p14="http://schemas.microsoft.com/office/powerpoint/2010/main" val="1437746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7B314C-4F3D-1507-E8AE-B12E33FBC29C}"/>
              </a:ext>
            </a:extLst>
          </p:cNvPr>
          <p:cNvSpPr>
            <a:spLocks noGrp="1"/>
          </p:cNvSpPr>
          <p:nvPr>
            <p:ph type="sldNum" sz="quarter" idx="12"/>
          </p:nvPr>
        </p:nvSpPr>
        <p:spPr/>
        <p:txBody>
          <a:bodyPr/>
          <a:lstStyle/>
          <a:p>
            <a:pPr algn="ctr"/>
            <a:fld id="{49AE70B2-8BF9-45C0-BB95-33D1B9D3A854}" type="slidenum">
              <a:rPr lang="it-IT" noProof="0" smtClean="0"/>
              <a:pPr algn="ctr"/>
              <a:t>31</a:t>
            </a:fld>
            <a:endParaRPr lang="it-IT" noProof="0"/>
          </a:p>
        </p:txBody>
      </p:sp>
      <p:sp>
        <p:nvSpPr>
          <p:cNvPr id="3" name="Title 2">
            <a:extLst>
              <a:ext uri="{FF2B5EF4-FFF2-40B4-BE49-F238E27FC236}">
                <a16:creationId xmlns:a16="http://schemas.microsoft.com/office/drawing/2014/main" id="{89BB0855-94FC-7D1D-5996-BF3400DDDDAA}"/>
              </a:ext>
            </a:extLst>
          </p:cNvPr>
          <p:cNvSpPr>
            <a:spLocks noGrp="1"/>
          </p:cNvSpPr>
          <p:nvPr>
            <p:ph type="title"/>
          </p:nvPr>
        </p:nvSpPr>
        <p:spPr/>
        <p:txBody>
          <a:bodyPr>
            <a:normAutofit/>
          </a:bodyPr>
          <a:lstStyle/>
          <a:p>
            <a:pPr algn="ctr"/>
            <a:r>
              <a:rPr lang="it-IT" noProof="0">
                <a:solidFill>
                  <a:schemeClr val="tx2"/>
                </a:solidFill>
              </a:rPr>
              <a:t>Come si potrebbe migliorare il Progetto?</a:t>
            </a:r>
          </a:p>
        </p:txBody>
      </p:sp>
      <p:sp>
        <p:nvSpPr>
          <p:cNvPr id="4" name="TextBox 3">
            <a:extLst>
              <a:ext uri="{FF2B5EF4-FFF2-40B4-BE49-F238E27FC236}">
                <a16:creationId xmlns:a16="http://schemas.microsoft.com/office/drawing/2014/main" id="{8050B288-1F41-4913-172E-53F941DFDDB5}"/>
              </a:ext>
            </a:extLst>
          </p:cNvPr>
          <p:cNvSpPr txBox="1"/>
          <p:nvPr/>
        </p:nvSpPr>
        <p:spPr>
          <a:xfrm>
            <a:off x="1707351" y="1504300"/>
            <a:ext cx="8775948" cy="4524315"/>
          </a:xfrm>
          <a:prstGeom prst="rect">
            <a:avLst/>
          </a:prstGeom>
          <a:noFill/>
        </p:spPr>
        <p:txBody>
          <a:bodyPr wrap="square" rtlCol="0" anchor="ctr">
            <a:spAutoFit/>
          </a:bodyPr>
          <a:lstStyle/>
          <a:p>
            <a:pPr marL="285750" indent="-285750">
              <a:buFont typeface="Arial" panose="020B0604020202020204" pitchFamily="34" charset="0"/>
              <a:buChar char="•"/>
            </a:pPr>
            <a:r>
              <a:rPr lang="it-IT" sz="2400" b="1" noProof="0" dirty="0">
                <a:solidFill>
                  <a:schemeClr val="tx2"/>
                </a:solidFill>
              </a:rPr>
              <a:t>Dataset </a:t>
            </a:r>
            <a:r>
              <a:rPr lang="it-IT" sz="2400" b="1" noProof="0" dirty="0" err="1">
                <a:solidFill>
                  <a:schemeClr val="tx2"/>
                </a:solidFill>
              </a:rPr>
              <a:t>augmentation</a:t>
            </a:r>
            <a:r>
              <a:rPr lang="it-IT" sz="2400" noProof="0" dirty="0">
                <a:solidFill>
                  <a:schemeClr val="tx2"/>
                </a:solidFill>
              </a:rPr>
              <a:t>, con modifiche dal punto di vista di color </a:t>
            </a:r>
            <a:r>
              <a:rPr lang="it-IT" sz="2400" noProof="0" dirty="0" err="1">
                <a:solidFill>
                  <a:schemeClr val="tx2"/>
                </a:solidFill>
              </a:rPr>
              <a:t>correction</a:t>
            </a:r>
            <a:r>
              <a:rPr lang="it-IT" sz="2400" noProof="0" dirty="0">
                <a:solidFill>
                  <a:schemeClr val="tx2"/>
                </a:solidFill>
              </a:rPr>
              <a:t>, esposizione, scala e rotazione, per migliorare l’invarianza </a:t>
            </a:r>
          </a:p>
          <a:p>
            <a:pPr marL="285750" indent="-285750">
              <a:buFont typeface="Arial" panose="020B0604020202020204" pitchFamily="34" charset="0"/>
              <a:buChar char="•"/>
            </a:pPr>
            <a:r>
              <a:rPr lang="it-IT" sz="2400" noProof="0" dirty="0">
                <a:solidFill>
                  <a:schemeClr val="tx2"/>
                </a:solidFill>
              </a:rPr>
              <a:t>Meccanismo di white balance basato su elementi costanti</a:t>
            </a:r>
          </a:p>
          <a:p>
            <a:pPr marL="285750" indent="-285750">
              <a:buFont typeface="Arial" panose="020B0604020202020204" pitchFamily="34" charset="0"/>
              <a:buChar char="•"/>
            </a:pPr>
            <a:r>
              <a:rPr lang="it-IT" sz="2400" noProof="0" dirty="0">
                <a:solidFill>
                  <a:schemeClr val="tx2"/>
                </a:solidFill>
              </a:rPr>
              <a:t>Selezionare </a:t>
            </a:r>
            <a:r>
              <a:rPr lang="it-IT" sz="2400" b="1" noProof="0" dirty="0">
                <a:solidFill>
                  <a:schemeClr val="tx2"/>
                </a:solidFill>
              </a:rPr>
              <a:t>manualmente</a:t>
            </a:r>
            <a:r>
              <a:rPr lang="it-IT" sz="2400" noProof="0" dirty="0">
                <a:solidFill>
                  <a:schemeClr val="tx2"/>
                </a:solidFill>
              </a:rPr>
              <a:t> il </a:t>
            </a:r>
            <a:r>
              <a:rPr lang="it-IT" sz="2400" b="1" noProof="0" dirty="0">
                <a:solidFill>
                  <a:schemeClr val="tx2"/>
                </a:solidFill>
              </a:rPr>
              <a:t>subset</a:t>
            </a:r>
            <a:r>
              <a:rPr lang="it-IT" sz="2400" noProof="0" dirty="0">
                <a:solidFill>
                  <a:schemeClr val="tx2"/>
                </a:solidFill>
              </a:rPr>
              <a:t> di features utilizzato per il training dei modelli, basandosi sui risultati della selezione automatica, in modo da ridurre I tempi di calcolo</a:t>
            </a:r>
          </a:p>
          <a:p>
            <a:pPr marL="285750" indent="-285750">
              <a:buFont typeface="Arial" panose="020B0604020202020204" pitchFamily="34" charset="0"/>
              <a:buChar char="•"/>
            </a:pPr>
            <a:r>
              <a:rPr lang="it-IT" sz="2400" noProof="0" dirty="0">
                <a:solidFill>
                  <a:schemeClr val="tx2"/>
                </a:solidFill>
              </a:rPr>
              <a:t>Migliorare le </a:t>
            </a:r>
            <a:r>
              <a:rPr lang="it-IT" sz="2400" b="1" noProof="0" dirty="0">
                <a:solidFill>
                  <a:schemeClr val="tx2"/>
                </a:solidFill>
              </a:rPr>
              <a:t>implementazioni manuali </a:t>
            </a:r>
            <a:r>
              <a:rPr lang="it-IT" sz="2400" noProof="0" dirty="0">
                <a:solidFill>
                  <a:schemeClr val="tx2"/>
                </a:solidFill>
              </a:rPr>
              <a:t>(</a:t>
            </a:r>
            <a:r>
              <a:rPr lang="it-IT" sz="2400" noProof="0" dirty="0" err="1">
                <a:solidFill>
                  <a:schemeClr val="tx2"/>
                </a:solidFill>
              </a:rPr>
              <a:t>region</a:t>
            </a:r>
            <a:r>
              <a:rPr lang="it-IT" sz="2400" dirty="0">
                <a:solidFill>
                  <a:schemeClr val="tx2"/>
                </a:solidFill>
              </a:rPr>
              <a:t>-</a:t>
            </a:r>
            <a:r>
              <a:rPr lang="it-IT" sz="2400" noProof="0" dirty="0" err="1">
                <a:solidFill>
                  <a:schemeClr val="tx2"/>
                </a:solidFill>
              </a:rPr>
              <a:t>growing</a:t>
            </a:r>
            <a:r>
              <a:rPr lang="it-IT" sz="2400" noProof="0" dirty="0">
                <a:solidFill>
                  <a:schemeClr val="tx2"/>
                </a:solidFill>
              </a:rPr>
              <a:t>, momenti di Hu, ecc.)</a:t>
            </a:r>
          </a:p>
          <a:p>
            <a:pPr marL="285750" indent="-285750">
              <a:buFont typeface="Arial" panose="020B0604020202020204" pitchFamily="34" charset="0"/>
              <a:buChar char="•"/>
            </a:pPr>
            <a:r>
              <a:rPr lang="it-IT" sz="2400" noProof="0" dirty="0">
                <a:solidFill>
                  <a:schemeClr val="tx2"/>
                </a:solidFill>
              </a:rPr>
              <a:t>Migliore utilizzo del </a:t>
            </a:r>
            <a:r>
              <a:rPr lang="it-IT" sz="2400" b="1" noProof="0" dirty="0">
                <a:solidFill>
                  <a:schemeClr val="tx2"/>
                </a:solidFill>
              </a:rPr>
              <a:t>calcolo parallelo </a:t>
            </a:r>
            <a:r>
              <a:rPr lang="it-IT" sz="2400" noProof="0" dirty="0">
                <a:solidFill>
                  <a:schemeClr val="tx2"/>
                </a:solidFill>
              </a:rPr>
              <a:t>(per ora sfruttato solo in fase di estrazione delle features)</a:t>
            </a:r>
          </a:p>
          <a:p>
            <a:pPr marL="285750" indent="-285750">
              <a:buFont typeface="Arial" panose="020B0604020202020204" pitchFamily="34" charset="0"/>
              <a:buChar char="•"/>
            </a:pPr>
            <a:r>
              <a:rPr lang="it-IT" sz="2400" noProof="0" dirty="0">
                <a:solidFill>
                  <a:schemeClr val="tx2"/>
                </a:solidFill>
              </a:rPr>
              <a:t>Segmentazione con sfondi </a:t>
            </a:r>
            <a:r>
              <a:rPr lang="it-IT" sz="2400" b="1" noProof="0" dirty="0">
                <a:solidFill>
                  <a:schemeClr val="tx2"/>
                </a:solidFill>
              </a:rPr>
              <a:t>non omogenei</a:t>
            </a:r>
          </a:p>
        </p:txBody>
      </p:sp>
    </p:spTree>
    <p:extLst>
      <p:ext uri="{BB962C8B-B14F-4D97-AF65-F5344CB8AC3E}">
        <p14:creationId xmlns:p14="http://schemas.microsoft.com/office/powerpoint/2010/main" val="1243225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773AE0-E269-0DB7-874C-C7C49EFDAF5C}"/>
              </a:ext>
            </a:extLst>
          </p:cNvPr>
          <p:cNvSpPr>
            <a:spLocks noGrp="1"/>
          </p:cNvSpPr>
          <p:nvPr>
            <p:ph type="sldNum" sz="quarter" idx="12"/>
          </p:nvPr>
        </p:nvSpPr>
        <p:spPr/>
        <p:txBody>
          <a:bodyPr/>
          <a:lstStyle/>
          <a:p>
            <a:pPr algn="ctr"/>
            <a:fld id="{49AE70B2-8BF9-45C0-BB95-33D1B9D3A854}" type="slidenum">
              <a:rPr lang="it-IT" noProof="0" smtClean="0"/>
              <a:pPr algn="ctr"/>
              <a:t>32</a:t>
            </a:fld>
            <a:endParaRPr lang="it-IT" noProof="0"/>
          </a:p>
        </p:txBody>
      </p:sp>
      <p:sp>
        <p:nvSpPr>
          <p:cNvPr id="3" name="Title 2">
            <a:extLst>
              <a:ext uri="{FF2B5EF4-FFF2-40B4-BE49-F238E27FC236}">
                <a16:creationId xmlns:a16="http://schemas.microsoft.com/office/drawing/2014/main" id="{46D48618-FF9F-B72E-7D47-56CBEA137E2F}"/>
              </a:ext>
            </a:extLst>
          </p:cNvPr>
          <p:cNvSpPr>
            <a:spLocks noGrp="1"/>
          </p:cNvSpPr>
          <p:nvPr>
            <p:ph type="title"/>
          </p:nvPr>
        </p:nvSpPr>
        <p:spPr/>
        <p:txBody>
          <a:bodyPr/>
          <a:lstStyle/>
          <a:p>
            <a:r>
              <a:rPr lang="it-IT" noProof="0">
                <a:solidFill>
                  <a:schemeClr val="tx2"/>
                </a:solidFill>
              </a:rPr>
              <a:t>Difficoltà riscontrate durante il progetto</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D4FEC27-FFE2-4A65-7820-D61DD587D305}"/>
                  </a:ext>
                </a:extLst>
              </p:cNvPr>
              <p:cNvSpPr txBox="1"/>
              <p:nvPr/>
            </p:nvSpPr>
            <p:spPr>
              <a:xfrm>
                <a:off x="772886" y="1426029"/>
                <a:ext cx="10800000" cy="2308324"/>
              </a:xfrm>
              <a:prstGeom prst="rect">
                <a:avLst/>
              </a:prstGeom>
              <a:noFill/>
            </p:spPr>
            <p:txBody>
              <a:bodyPr wrap="square" rtlCol="0">
                <a:spAutoFit/>
              </a:bodyPr>
              <a:lstStyle/>
              <a:p>
                <a:r>
                  <a:rPr lang="it-IT" noProof="0" dirty="0">
                    <a:solidFill>
                      <a:schemeClr val="tx2"/>
                    </a:solidFill>
                  </a:rPr>
                  <a:t>Inizialmente l’idea sarebbe stata quella di lavorare con dati di training e testing estratti da immagini contenenti foglie singole, per poi testare il Sistema su immagini contenenti più oggetti.</a:t>
                </a:r>
                <a:br>
                  <a:rPr lang="it-IT" noProof="0" dirty="0">
                    <a:solidFill>
                      <a:schemeClr val="tx2"/>
                    </a:solidFill>
                  </a:rPr>
                </a:br>
                <a:r>
                  <a:rPr lang="it-IT" noProof="0" dirty="0">
                    <a:solidFill>
                      <a:schemeClr val="tx2"/>
                    </a:solidFill>
                  </a:rPr>
                  <a:t>Tuttavia i risultati si sono rivelati deludenti, mostrando gli stessi problemi di calo dell’</a:t>
                </a:r>
                <a:r>
                  <a:rPr lang="it-IT" noProof="0" dirty="0" err="1">
                    <a:solidFill>
                      <a:schemeClr val="tx2"/>
                    </a:solidFill>
                  </a:rPr>
                  <a:t>accuracy</a:t>
                </a:r>
                <a:r>
                  <a:rPr lang="it-IT" dirty="0">
                    <a:solidFill>
                      <a:schemeClr val="tx2"/>
                    </a:solidFill>
                  </a:rPr>
                  <a:t> descritti in precedenza, ma di scala maggiore (</a:t>
                </a:r>
                <a:r>
                  <a:rPr lang="it-IT" dirty="0" err="1">
                    <a:solidFill>
                      <a:schemeClr val="tx2"/>
                    </a:solidFill>
                  </a:rPr>
                  <a:t>accuracy</a:t>
                </a:r>
                <a:r>
                  <a:rPr lang="it-IT" dirty="0">
                    <a:solidFill>
                      <a:schemeClr val="tx2"/>
                    </a:solidFill>
                  </a:rPr>
                  <a:t> </a:t>
                </a:r>
                <a14:m>
                  <m:oMath xmlns:m="http://schemas.openxmlformats.org/officeDocument/2006/math">
                    <m:r>
                      <a:rPr lang="en-US" b="0" i="1" smtClean="0">
                        <a:solidFill>
                          <a:schemeClr val="tx2"/>
                        </a:solidFill>
                        <a:latin typeface="Cambria Math" panose="02040503050406030204" pitchFamily="18" charset="0"/>
                      </a:rPr>
                      <m:t>&lt;</m:t>
                    </m:r>
                  </m:oMath>
                </a14:m>
                <a:r>
                  <a:rPr lang="en-US" b="0" dirty="0">
                    <a:solidFill>
                      <a:schemeClr val="tx2"/>
                    </a:solidFill>
                  </a:rPr>
                  <a:t> 0.4).</a:t>
                </a:r>
                <a:br>
                  <a:rPr lang="en-US" b="0" dirty="0">
                    <a:solidFill>
                      <a:schemeClr val="tx2"/>
                    </a:solidFill>
                  </a:rPr>
                </a:br>
                <a:r>
                  <a:rPr lang="en-US" b="0" dirty="0">
                    <a:solidFill>
                      <a:schemeClr val="tx2"/>
                    </a:solidFill>
                  </a:rPr>
                  <a:t>Per tale </a:t>
                </a:r>
                <a:r>
                  <a:rPr lang="en-US" b="0" dirty="0" err="1">
                    <a:solidFill>
                      <a:schemeClr val="tx2"/>
                    </a:solidFill>
                  </a:rPr>
                  <a:t>motivo</a:t>
                </a:r>
                <a:r>
                  <a:rPr lang="en-US" b="0" dirty="0">
                    <a:solidFill>
                      <a:schemeClr val="tx2"/>
                    </a:solidFill>
                  </a:rPr>
                  <a:t> </a:t>
                </a:r>
                <a:r>
                  <a:rPr lang="en-US" b="0" dirty="0" err="1">
                    <a:solidFill>
                      <a:schemeClr val="tx2"/>
                    </a:solidFill>
                  </a:rPr>
                  <a:t>si</a:t>
                </a:r>
                <a:r>
                  <a:rPr lang="en-US" b="0" dirty="0">
                    <a:solidFill>
                      <a:schemeClr val="tx2"/>
                    </a:solidFill>
                  </a:rPr>
                  <a:t> </a:t>
                </a:r>
                <a:r>
                  <a:rPr lang="en-US" dirty="0">
                    <a:solidFill>
                      <a:schemeClr val="tx2"/>
                    </a:solidFill>
                  </a:rPr>
                  <a:t>è</a:t>
                </a:r>
                <a:r>
                  <a:rPr lang="en-US" b="0" dirty="0">
                    <a:solidFill>
                      <a:schemeClr val="tx2"/>
                    </a:solidFill>
                  </a:rPr>
                  <a:t> </a:t>
                </a:r>
                <a:r>
                  <a:rPr lang="en-US" b="0" dirty="0" err="1">
                    <a:solidFill>
                      <a:schemeClr val="tx2"/>
                    </a:solidFill>
                  </a:rPr>
                  <a:t>deciso</a:t>
                </a:r>
                <a:r>
                  <a:rPr lang="en-US" b="0" dirty="0">
                    <a:solidFill>
                      <a:schemeClr val="tx2"/>
                    </a:solidFill>
                  </a:rPr>
                  <a:t> di </a:t>
                </a:r>
                <a:r>
                  <a:rPr lang="en-US" b="0" dirty="0" err="1">
                    <a:solidFill>
                      <a:schemeClr val="tx2"/>
                    </a:solidFill>
                  </a:rPr>
                  <a:t>estrarr</a:t>
                </a:r>
                <a:r>
                  <a:rPr lang="en-US" dirty="0" err="1">
                    <a:solidFill>
                      <a:schemeClr val="tx2"/>
                    </a:solidFill>
                  </a:rPr>
                  <a:t>e</a:t>
                </a:r>
                <a:r>
                  <a:rPr lang="en-US" dirty="0">
                    <a:solidFill>
                      <a:schemeClr val="tx2"/>
                    </a:solidFill>
                  </a:rPr>
                  <a:t> I </a:t>
                </a:r>
                <a:r>
                  <a:rPr lang="en-US" dirty="0" err="1">
                    <a:solidFill>
                      <a:schemeClr val="tx2"/>
                    </a:solidFill>
                  </a:rPr>
                  <a:t>dati</a:t>
                </a:r>
                <a:r>
                  <a:rPr lang="en-US" dirty="0">
                    <a:solidFill>
                      <a:schemeClr val="tx2"/>
                    </a:solidFill>
                  </a:rPr>
                  <a:t> da </a:t>
                </a:r>
                <a:r>
                  <a:rPr lang="en-US" dirty="0" err="1">
                    <a:solidFill>
                      <a:schemeClr val="tx2"/>
                    </a:solidFill>
                  </a:rPr>
                  <a:t>immagini</a:t>
                </a:r>
                <a:r>
                  <a:rPr lang="en-US" dirty="0">
                    <a:solidFill>
                      <a:schemeClr val="tx2"/>
                    </a:solidFill>
                  </a:rPr>
                  <a:t> </a:t>
                </a:r>
                <a:r>
                  <a:rPr lang="en-US" dirty="0" err="1">
                    <a:solidFill>
                      <a:schemeClr val="tx2"/>
                    </a:solidFill>
                  </a:rPr>
                  <a:t>contenenti</a:t>
                </a:r>
                <a:r>
                  <a:rPr lang="en-US" dirty="0">
                    <a:solidFill>
                      <a:schemeClr val="tx2"/>
                    </a:solidFill>
                  </a:rPr>
                  <a:t> tutte e 15 le </a:t>
                </a:r>
                <a:r>
                  <a:rPr lang="en-US" dirty="0" err="1">
                    <a:solidFill>
                      <a:schemeClr val="tx2"/>
                    </a:solidFill>
                  </a:rPr>
                  <a:t>foglie</a:t>
                </a:r>
                <a:r>
                  <a:rPr lang="en-US" dirty="0">
                    <a:solidFill>
                      <a:schemeClr val="tx2"/>
                    </a:solidFill>
                  </a:rPr>
                  <a:t> </a:t>
                </a:r>
                <a:r>
                  <a:rPr lang="en-US" dirty="0" err="1">
                    <a:solidFill>
                      <a:schemeClr val="tx2"/>
                    </a:solidFill>
                  </a:rPr>
                  <a:t>raccolte</a:t>
                </a:r>
                <a:r>
                  <a:rPr lang="en-US" dirty="0">
                    <a:solidFill>
                      <a:schemeClr val="tx2"/>
                    </a:solidFill>
                  </a:rPr>
                  <a:t> per le </a:t>
                </a:r>
                <a:r>
                  <a:rPr lang="en-US" dirty="0" err="1">
                    <a:solidFill>
                      <a:schemeClr val="tx2"/>
                    </a:solidFill>
                  </a:rPr>
                  <a:t>classi</a:t>
                </a:r>
                <a:r>
                  <a:rPr lang="en-US" dirty="0">
                    <a:solidFill>
                      <a:schemeClr val="tx2"/>
                    </a:solidFill>
                  </a:rPr>
                  <a:t> e </a:t>
                </a:r>
                <a:r>
                  <a:rPr lang="en-US" dirty="0" err="1">
                    <a:solidFill>
                      <a:schemeClr val="tx2"/>
                    </a:solidFill>
                  </a:rPr>
                  <a:t>sfruttando</a:t>
                </a:r>
                <a:r>
                  <a:rPr lang="en-US" dirty="0">
                    <a:solidFill>
                      <a:schemeClr val="tx2"/>
                    </a:solidFill>
                  </a:rPr>
                  <a:t> </a:t>
                </a:r>
                <a:r>
                  <a:rPr lang="en-US" dirty="0" err="1">
                    <a:solidFill>
                      <a:schemeClr val="tx2"/>
                    </a:solidFill>
                  </a:rPr>
                  <a:t>delle</a:t>
                </a:r>
                <a:r>
                  <a:rPr lang="en-US" dirty="0">
                    <a:solidFill>
                      <a:schemeClr val="tx2"/>
                    </a:solidFill>
                  </a:rPr>
                  <a:t> struct per </a:t>
                </a:r>
                <a:r>
                  <a:rPr lang="en-US" dirty="0" err="1">
                    <a:solidFill>
                      <a:schemeClr val="tx2"/>
                    </a:solidFill>
                  </a:rPr>
                  <a:t>gestire</a:t>
                </a:r>
                <a:r>
                  <a:rPr lang="en-US" dirty="0">
                    <a:solidFill>
                      <a:schemeClr val="tx2"/>
                    </a:solidFill>
                  </a:rPr>
                  <a:t> la </a:t>
                </a:r>
                <a:r>
                  <a:rPr lang="en-US" dirty="0" err="1">
                    <a:solidFill>
                      <a:schemeClr val="tx2"/>
                    </a:solidFill>
                  </a:rPr>
                  <a:t>separazione</a:t>
                </a:r>
                <a:r>
                  <a:rPr lang="en-US" dirty="0">
                    <a:solidFill>
                      <a:schemeClr val="tx2"/>
                    </a:solidFill>
                  </a:rPr>
                  <a:t> </a:t>
                </a:r>
                <a:r>
                  <a:rPr lang="en-US" dirty="0" err="1">
                    <a:solidFill>
                      <a:schemeClr val="tx2"/>
                    </a:solidFill>
                  </a:rPr>
                  <a:t>tra</a:t>
                </a:r>
                <a:r>
                  <a:rPr lang="en-US" dirty="0">
                    <a:solidFill>
                      <a:schemeClr val="tx2"/>
                    </a:solidFill>
                  </a:rPr>
                  <a:t> </a:t>
                </a:r>
                <a:r>
                  <a:rPr lang="en-US" dirty="0" err="1">
                    <a:solidFill>
                      <a:schemeClr val="tx2"/>
                    </a:solidFill>
                  </a:rPr>
                  <a:t>insieme</a:t>
                </a:r>
                <a:r>
                  <a:rPr lang="en-US" dirty="0">
                    <a:solidFill>
                      <a:schemeClr val="tx2"/>
                    </a:solidFill>
                  </a:rPr>
                  <a:t> di training e </a:t>
                </a:r>
                <a:r>
                  <a:rPr lang="en-US" dirty="0" err="1">
                    <a:solidFill>
                      <a:schemeClr val="tx2"/>
                    </a:solidFill>
                  </a:rPr>
                  <a:t>insieme</a:t>
                </a:r>
                <a:r>
                  <a:rPr lang="en-US" dirty="0">
                    <a:solidFill>
                      <a:schemeClr val="tx2"/>
                    </a:solidFill>
                  </a:rPr>
                  <a:t> di testing.</a:t>
                </a:r>
              </a:p>
              <a:p>
                <a:r>
                  <a:rPr lang="en-US" b="0" dirty="0">
                    <a:solidFill>
                      <a:schemeClr val="tx2"/>
                    </a:solidFill>
                  </a:rPr>
                  <a:t>Le </a:t>
                </a:r>
                <a:r>
                  <a:rPr lang="en-US" b="0" dirty="0" err="1">
                    <a:solidFill>
                      <a:schemeClr val="tx2"/>
                    </a:solidFill>
                  </a:rPr>
                  <a:t>immagini</a:t>
                </a:r>
                <a:r>
                  <a:rPr lang="en-US" b="0" dirty="0">
                    <a:solidFill>
                      <a:schemeClr val="tx2"/>
                    </a:solidFill>
                  </a:rPr>
                  <a:t> </a:t>
                </a:r>
                <a:r>
                  <a:rPr lang="en-US" b="0" dirty="0" err="1">
                    <a:solidFill>
                      <a:schemeClr val="tx2"/>
                    </a:solidFill>
                  </a:rPr>
                  <a:t>delle</a:t>
                </a:r>
                <a:r>
                  <a:rPr lang="en-US" b="0" dirty="0">
                    <a:solidFill>
                      <a:schemeClr val="tx2"/>
                    </a:solidFill>
                  </a:rPr>
                  <a:t> </a:t>
                </a:r>
                <a:r>
                  <a:rPr lang="en-US" b="0" dirty="0" err="1">
                    <a:solidFill>
                      <a:schemeClr val="tx2"/>
                    </a:solidFill>
                  </a:rPr>
                  <a:t>singole</a:t>
                </a:r>
                <a:r>
                  <a:rPr lang="en-US" b="0" dirty="0">
                    <a:solidFill>
                      <a:schemeClr val="tx2"/>
                    </a:solidFill>
                  </a:rPr>
                  <a:t> </a:t>
                </a:r>
                <a:r>
                  <a:rPr lang="en-US" b="0" dirty="0" err="1">
                    <a:solidFill>
                      <a:schemeClr val="tx2"/>
                    </a:solidFill>
                  </a:rPr>
                  <a:t>foglie</a:t>
                </a:r>
                <a:r>
                  <a:rPr lang="en-US" b="0" dirty="0">
                    <a:solidFill>
                      <a:schemeClr val="tx2"/>
                    </a:solidFill>
                  </a:rPr>
                  <a:t> </a:t>
                </a:r>
                <a:r>
                  <a:rPr lang="en-US" b="0" dirty="0" err="1">
                    <a:solidFill>
                      <a:schemeClr val="tx2"/>
                    </a:solidFill>
                  </a:rPr>
                  <a:t>sono</a:t>
                </a:r>
                <a:r>
                  <a:rPr lang="en-US" b="0" dirty="0">
                    <a:solidFill>
                      <a:schemeClr val="tx2"/>
                    </a:solidFill>
                  </a:rPr>
                  <a:t> state </a:t>
                </a:r>
                <a:r>
                  <a:rPr lang="en-US" b="0" dirty="0" err="1">
                    <a:solidFill>
                      <a:schemeClr val="tx2"/>
                    </a:solidFill>
                  </a:rPr>
                  <a:t>comunque</a:t>
                </a:r>
                <a:r>
                  <a:rPr lang="en-US" b="0" dirty="0">
                    <a:solidFill>
                      <a:schemeClr val="tx2"/>
                    </a:solidFill>
                  </a:rPr>
                  <a:t> conservate </a:t>
                </a:r>
                <a:r>
                  <a:rPr lang="en-US" b="0" dirty="0" err="1">
                    <a:solidFill>
                      <a:schemeClr val="tx2"/>
                    </a:solidFill>
                  </a:rPr>
                  <a:t>nel</a:t>
                </a:r>
                <a:r>
                  <a:rPr lang="en-US" b="0" dirty="0">
                    <a:solidFill>
                      <a:schemeClr val="tx2"/>
                    </a:solidFill>
                  </a:rPr>
                  <a:t> dataset per </a:t>
                </a:r>
                <a:r>
                  <a:rPr lang="en-US" b="0" dirty="0" err="1">
                    <a:solidFill>
                      <a:schemeClr val="tx2"/>
                    </a:solidFill>
                  </a:rPr>
                  <a:t>possibili</a:t>
                </a:r>
                <a:r>
                  <a:rPr lang="en-US" b="0" dirty="0">
                    <a:solidFill>
                      <a:schemeClr val="tx2"/>
                    </a:solidFill>
                  </a:rPr>
                  <a:t> </a:t>
                </a:r>
                <a:r>
                  <a:rPr lang="en-US" b="0" dirty="0" err="1">
                    <a:solidFill>
                      <a:schemeClr val="tx2"/>
                    </a:solidFill>
                  </a:rPr>
                  <a:t>sviluppi</a:t>
                </a:r>
                <a:r>
                  <a:rPr lang="en-US" b="0" dirty="0">
                    <a:solidFill>
                      <a:schemeClr val="tx2"/>
                    </a:solidFill>
                  </a:rPr>
                  <a:t> </a:t>
                </a:r>
                <a:r>
                  <a:rPr lang="en-US" b="0" dirty="0" err="1">
                    <a:solidFill>
                      <a:schemeClr val="tx2"/>
                    </a:solidFill>
                  </a:rPr>
                  <a:t>futuri</a:t>
                </a:r>
                <a:r>
                  <a:rPr lang="en-US" b="0" dirty="0">
                    <a:solidFill>
                      <a:schemeClr val="tx2"/>
                    </a:solidFill>
                  </a:rPr>
                  <a:t>.</a:t>
                </a:r>
              </a:p>
              <a:p>
                <a:endParaRPr lang="it-IT" noProof="0" dirty="0">
                  <a:solidFill>
                    <a:schemeClr val="tx2"/>
                  </a:solidFill>
                </a:endParaRPr>
              </a:p>
            </p:txBody>
          </p:sp>
        </mc:Choice>
        <mc:Fallback xmlns="">
          <p:sp>
            <p:nvSpPr>
              <p:cNvPr id="4" name="TextBox 3">
                <a:extLst>
                  <a:ext uri="{FF2B5EF4-FFF2-40B4-BE49-F238E27FC236}">
                    <a16:creationId xmlns:a16="http://schemas.microsoft.com/office/drawing/2014/main" id="{3D4FEC27-FFE2-4A65-7820-D61DD587D305}"/>
                  </a:ext>
                </a:extLst>
              </p:cNvPr>
              <p:cNvSpPr txBox="1">
                <a:spLocks noRot="1" noChangeAspect="1" noMove="1" noResize="1" noEditPoints="1" noAdjustHandles="1" noChangeArrowheads="1" noChangeShapeType="1" noTextEdit="1"/>
              </p:cNvSpPr>
              <p:nvPr/>
            </p:nvSpPr>
            <p:spPr>
              <a:xfrm>
                <a:off x="772886" y="1426029"/>
                <a:ext cx="10800000" cy="2308324"/>
              </a:xfrm>
              <a:prstGeom prst="rect">
                <a:avLst/>
              </a:prstGeom>
              <a:blipFill>
                <a:blip r:embed="rId2"/>
                <a:stretch>
                  <a:fillRect l="-508" t="-1583"/>
                </a:stretch>
              </a:blipFill>
            </p:spPr>
            <p:txBody>
              <a:bodyPr/>
              <a:lstStyle/>
              <a:p>
                <a:r>
                  <a:rPr lang="it-IT">
                    <a:noFill/>
                  </a:rPr>
                  <a:t> </a:t>
                </a:r>
              </a:p>
            </p:txBody>
          </p:sp>
        </mc:Fallback>
      </mc:AlternateContent>
    </p:spTree>
    <p:extLst>
      <p:ext uri="{BB962C8B-B14F-4D97-AF65-F5344CB8AC3E}">
        <p14:creationId xmlns:p14="http://schemas.microsoft.com/office/powerpoint/2010/main" val="1421408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green and white leaf&#10;&#10;AI-generated content may be incorrect.">
            <a:extLst>
              <a:ext uri="{FF2B5EF4-FFF2-40B4-BE49-F238E27FC236}">
                <a16:creationId xmlns:a16="http://schemas.microsoft.com/office/drawing/2014/main" id="{3A533822-80ED-BAD5-2C5B-CA934E47AC1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38682" t="28704" r="37642" b="33612"/>
          <a:stretch>
            <a:fillRect/>
          </a:stretch>
        </p:blipFill>
        <p:spPr>
          <a:xfrm rot="12192386">
            <a:off x="9964562" y="-47004"/>
            <a:ext cx="1840230" cy="2343150"/>
          </a:xfrm>
          <a:prstGeom prst="rect">
            <a:avLst/>
          </a:prstGeom>
        </p:spPr>
      </p:pic>
      <p:sp>
        <p:nvSpPr>
          <p:cNvPr id="2" name="Slide Number Placeholder 1">
            <a:extLst>
              <a:ext uri="{FF2B5EF4-FFF2-40B4-BE49-F238E27FC236}">
                <a16:creationId xmlns:a16="http://schemas.microsoft.com/office/drawing/2014/main" id="{11E1D550-3144-96F2-592D-55BEBC7E3EBA}"/>
              </a:ext>
            </a:extLst>
          </p:cNvPr>
          <p:cNvSpPr>
            <a:spLocks noGrp="1"/>
          </p:cNvSpPr>
          <p:nvPr>
            <p:ph type="sldNum" sz="quarter" idx="12"/>
          </p:nvPr>
        </p:nvSpPr>
        <p:spPr/>
        <p:txBody>
          <a:bodyPr/>
          <a:lstStyle/>
          <a:p>
            <a:pPr algn="ctr"/>
            <a:fld id="{49AE70B2-8BF9-45C0-BB95-33D1B9D3A854}" type="slidenum">
              <a:rPr lang="en-US" smtClean="0">
                <a:solidFill>
                  <a:schemeClr val="tx2"/>
                </a:solidFill>
              </a:rPr>
              <a:pPr algn="ctr"/>
              <a:t>33</a:t>
            </a:fld>
            <a:endParaRPr lang="en-US">
              <a:solidFill>
                <a:schemeClr val="tx2"/>
              </a:solidFill>
            </a:endParaRPr>
          </a:p>
        </p:txBody>
      </p:sp>
      <p:sp>
        <p:nvSpPr>
          <p:cNvPr id="3" name="Title 2">
            <a:extLst>
              <a:ext uri="{FF2B5EF4-FFF2-40B4-BE49-F238E27FC236}">
                <a16:creationId xmlns:a16="http://schemas.microsoft.com/office/drawing/2014/main" id="{8333CF81-D655-433B-ED0E-74F6945AC6B2}"/>
              </a:ext>
            </a:extLst>
          </p:cNvPr>
          <p:cNvSpPr>
            <a:spLocks noGrp="1"/>
          </p:cNvSpPr>
          <p:nvPr>
            <p:ph type="title"/>
          </p:nvPr>
        </p:nvSpPr>
        <p:spPr>
          <a:xfrm>
            <a:off x="696000" y="616764"/>
            <a:ext cx="10800000" cy="720000"/>
          </a:xfrm>
        </p:spPr>
        <p:txBody>
          <a:bodyPr/>
          <a:lstStyle/>
          <a:p>
            <a:pPr algn="ctr"/>
            <a:r>
              <a:rPr lang="it-IT" dirty="0">
                <a:solidFill>
                  <a:schemeClr val="tx2"/>
                </a:solidFill>
              </a:rPr>
              <a:t>Grazie per l’attenzione, buona giornata</a:t>
            </a:r>
          </a:p>
        </p:txBody>
      </p:sp>
      <p:sp>
        <p:nvSpPr>
          <p:cNvPr id="4" name="TextBox 3">
            <a:extLst>
              <a:ext uri="{FF2B5EF4-FFF2-40B4-BE49-F238E27FC236}">
                <a16:creationId xmlns:a16="http://schemas.microsoft.com/office/drawing/2014/main" id="{AB1338CA-D30D-A9D2-C1F3-2A54564D12CE}"/>
              </a:ext>
            </a:extLst>
          </p:cNvPr>
          <p:cNvSpPr txBox="1"/>
          <p:nvPr/>
        </p:nvSpPr>
        <p:spPr>
          <a:xfrm>
            <a:off x="4684652" y="2690336"/>
            <a:ext cx="2822696" cy="1477328"/>
          </a:xfrm>
          <a:prstGeom prst="rect">
            <a:avLst/>
          </a:prstGeom>
          <a:noFill/>
        </p:spPr>
        <p:txBody>
          <a:bodyPr wrap="none" rtlCol="0">
            <a:spAutoFit/>
          </a:bodyPr>
          <a:lstStyle/>
          <a:p>
            <a:pPr algn="ctr"/>
            <a:r>
              <a:rPr lang="it-IT" dirty="0">
                <a:solidFill>
                  <a:schemeClr val="tx2"/>
                </a:solidFill>
              </a:rPr>
              <a:t>Un progetto di:</a:t>
            </a:r>
          </a:p>
          <a:p>
            <a:pPr algn="ctr"/>
            <a:br>
              <a:rPr lang="it-IT" dirty="0">
                <a:solidFill>
                  <a:schemeClr val="tx2"/>
                </a:solidFill>
              </a:rPr>
            </a:br>
            <a:r>
              <a:rPr lang="it-IT" b="1" dirty="0">
                <a:solidFill>
                  <a:schemeClr val="tx2"/>
                </a:solidFill>
              </a:rPr>
              <a:t>Teodori Alessandro, 899894</a:t>
            </a:r>
          </a:p>
          <a:p>
            <a:pPr algn="ctr"/>
            <a:r>
              <a:rPr lang="it-IT" b="1" dirty="0">
                <a:solidFill>
                  <a:schemeClr val="tx2"/>
                </a:solidFill>
              </a:rPr>
              <a:t>e</a:t>
            </a:r>
          </a:p>
          <a:p>
            <a:pPr algn="ctr"/>
            <a:r>
              <a:rPr lang="it-IT" b="1" dirty="0">
                <a:solidFill>
                  <a:schemeClr val="tx2"/>
                </a:solidFill>
              </a:rPr>
              <a:t>Rossi Andrea 899925</a:t>
            </a:r>
          </a:p>
        </p:txBody>
      </p:sp>
      <p:pic>
        <p:nvPicPr>
          <p:cNvPr id="6" name="Picture 5" descr="A green leaf on a white background&#10;&#10;AI-generated content may be incorrect.">
            <a:extLst>
              <a:ext uri="{FF2B5EF4-FFF2-40B4-BE49-F238E27FC236}">
                <a16:creationId xmlns:a16="http://schemas.microsoft.com/office/drawing/2014/main" id="{CFD27B25-9858-2C24-9526-C1689BB83DA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36911" t="26540" r="38448" b="26605"/>
          <a:stretch>
            <a:fillRect/>
          </a:stretch>
        </p:blipFill>
        <p:spPr>
          <a:xfrm rot="2231753">
            <a:off x="10636226" y="4784532"/>
            <a:ext cx="1915219" cy="2913407"/>
          </a:xfrm>
          <a:prstGeom prst="rect">
            <a:avLst/>
          </a:prstGeom>
        </p:spPr>
      </p:pic>
      <p:pic>
        <p:nvPicPr>
          <p:cNvPr id="8" name="Picture 7" descr="A green leaf on a white background&#10;&#10;AI-generated content may be incorrect.">
            <a:extLst>
              <a:ext uri="{FF2B5EF4-FFF2-40B4-BE49-F238E27FC236}">
                <a16:creationId xmlns:a16="http://schemas.microsoft.com/office/drawing/2014/main" id="{A6ADC84F-9AE7-E853-AE50-089EAC6B737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44656" t="37812" r="46374" b="37429"/>
          <a:stretch>
            <a:fillRect/>
          </a:stretch>
        </p:blipFill>
        <p:spPr>
          <a:xfrm rot="4433246">
            <a:off x="1699217" y="5628791"/>
            <a:ext cx="697230" cy="1539526"/>
          </a:xfrm>
          <a:prstGeom prst="rect">
            <a:avLst/>
          </a:prstGeom>
        </p:spPr>
      </p:pic>
      <p:pic>
        <p:nvPicPr>
          <p:cNvPr id="10" name="Picture 9" descr="A green leaf on a white background&#10;&#10;AI-generated content may be incorrect.">
            <a:extLst>
              <a:ext uri="{FF2B5EF4-FFF2-40B4-BE49-F238E27FC236}">
                <a16:creationId xmlns:a16="http://schemas.microsoft.com/office/drawing/2014/main" id="{3C78149C-289B-D2A1-6308-B95F560B056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36689" t="22971" r="38669" b="16909"/>
          <a:stretch>
            <a:fillRect/>
          </a:stretch>
        </p:blipFill>
        <p:spPr>
          <a:xfrm>
            <a:off x="102577" y="1705435"/>
            <a:ext cx="1915219" cy="3738156"/>
          </a:xfrm>
          <a:prstGeom prst="rect">
            <a:avLst/>
          </a:prstGeom>
        </p:spPr>
      </p:pic>
      <p:pic>
        <p:nvPicPr>
          <p:cNvPr id="12" name="Picture 11" descr="A single leaf on a white background&#10;&#10;AI-generated content may be incorrect.">
            <a:extLst>
              <a:ext uri="{FF2B5EF4-FFF2-40B4-BE49-F238E27FC236}">
                <a16:creationId xmlns:a16="http://schemas.microsoft.com/office/drawing/2014/main" id="{4CCCA213-EEF5-E4ED-7767-E1230C2ABD81}"/>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l="41824" t="30194" r="43470" b="32625"/>
          <a:stretch>
            <a:fillRect/>
          </a:stretch>
        </p:blipFill>
        <p:spPr>
          <a:xfrm>
            <a:off x="33730" y="4625181"/>
            <a:ext cx="1143000" cy="2311896"/>
          </a:xfrm>
          <a:prstGeom prst="rect">
            <a:avLst/>
          </a:prstGeom>
        </p:spPr>
      </p:pic>
      <p:pic>
        <p:nvPicPr>
          <p:cNvPr id="14" name="Picture 13" descr="A black leaf on a white surface&#10;&#10;AI-generated content may be incorrect.">
            <a:extLst>
              <a:ext uri="{FF2B5EF4-FFF2-40B4-BE49-F238E27FC236}">
                <a16:creationId xmlns:a16="http://schemas.microsoft.com/office/drawing/2014/main" id="{A0AF84B8-7EED-F0EE-8E9D-37DBCF0EDD14}"/>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backgroundMark x1="46923" y1="63497" x2="55077" y2="62728"/>
                      </a14:backgroundRemoval>
                    </a14:imgEffect>
                  </a14:imgLayer>
                </a14:imgProps>
              </a:ext>
              <a:ext uri="{28A0092B-C50C-407E-A947-70E740481C1C}">
                <a14:useLocalDpi xmlns:a14="http://schemas.microsoft.com/office/drawing/2010/main" val="0"/>
              </a:ext>
            </a:extLst>
          </a:blip>
          <a:srcRect l="43277" t="35367" r="40840" b="34670"/>
          <a:stretch>
            <a:fillRect/>
          </a:stretch>
        </p:blipFill>
        <p:spPr>
          <a:xfrm>
            <a:off x="11206694" y="0"/>
            <a:ext cx="1234440" cy="1863090"/>
          </a:xfrm>
          <a:prstGeom prst="rect">
            <a:avLst/>
          </a:prstGeom>
        </p:spPr>
      </p:pic>
      <p:pic>
        <p:nvPicPr>
          <p:cNvPr id="16" name="Picture 15" descr="A green leaf on a white surface&#10;&#10;AI-generated content may be incorrect.">
            <a:extLst>
              <a:ext uri="{FF2B5EF4-FFF2-40B4-BE49-F238E27FC236}">
                <a16:creationId xmlns:a16="http://schemas.microsoft.com/office/drawing/2014/main" id="{75DF7907-AA6C-AB16-472D-62B3934DC6CB}"/>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l="45171" t="19367" r="43065" b="18884"/>
          <a:stretch>
            <a:fillRect/>
          </a:stretch>
        </p:blipFill>
        <p:spPr>
          <a:xfrm rot="242267">
            <a:off x="11268124" y="1509237"/>
            <a:ext cx="914400" cy="3839526"/>
          </a:xfrm>
          <a:prstGeom prst="rect">
            <a:avLst/>
          </a:prstGeom>
        </p:spPr>
      </p:pic>
      <p:pic>
        <p:nvPicPr>
          <p:cNvPr id="20" name="Picture 19" descr="A green leaf on a white background&#10;&#10;AI-generated content may be incorrect.">
            <a:extLst>
              <a:ext uri="{FF2B5EF4-FFF2-40B4-BE49-F238E27FC236}">
                <a16:creationId xmlns:a16="http://schemas.microsoft.com/office/drawing/2014/main" id="{E91345B9-F98A-3810-CF80-F02538FEC49D}"/>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l="42351" t="37807" r="41788" b="27052"/>
          <a:stretch>
            <a:fillRect/>
          </a:stretch>
        </p:blipFill>
        <p:spPr>
          <a:xfrm rot="19865344">
            <a:off x="10475943" y="3603138"/>
            <a:ext cx="1264920" cy="2241980"/>
          </a:xfrm>
          <a:prstGeom prst="rect">
            <a:avLst/>
          </a:prstGeom>
        </p:spPr>
      </p:pic>
      <p:pic>
        <p:nvPicPr>
          <p:cNvPr id="22" name="Picture 21" descr="A close-up of a leaf&#10;&#10;AI-generated content may be incorrect.">
            <a:extLst>
              <a:ext uri="{FF2B5EF4-FFF2-40B4-BE49-F238E27FC236}">
                <a16:creationId xmlns:a16="http://schemas.microsoft.com/office/drawing/2014/main" id="{816F87ED-24D7-8735-466F-8E54A6AF251F}"/>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imgEffect>
                  </a14:imgLayer>
                </a14:imgProps>
              </a:ext>
              <a:ext uri="{28A0092B-C50C-407E-A947-70E740481C1C}">
                <a14:useLocalDpi xmlns:a14="http://schemas.microsoft.com/office/drawing/2010/main" val="0"/>
              </a:ext>
            </a:extLst>
          </a:blip>
          <a:srcRect l="37665" t="33806" r="37825" b="36966"/>
          <a:stretch>
            <a:fillRect/>
          </a:stretch>
        </p:blipFill>
        <p:spPr>
          <a:xfrm>
            <a:off x="9764034" y="4946308"/>
            <a:ext cx="1905000" cy="1817370"/>
          </a:xfrm>
          <a:prstGeom prst="rect">
            <a:avLst/>
          </a:prstGeom>
        </p:spPr>
      </p:pic>
      <p:pic>
        <p:nvPicPr>
          <p:cNvPr id="24" name="Picture 23" descr="A green leaf on a white surface&#10;&#10;AI-generated content may be incorrect.">
            <a:extLst>
              <a:ext uri="{FF2B5EF4-FFF2-40B4-BE49-F238E27FC236}">
                <a16:creationId xmlns:a16="http://schemas.microsoft.com/office/drawing/2014/main" id="{555DA802-A17C-4BA5-2B6F-7BE589FB19D6}"/>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0000" b="90000" l="10000" r="90000"/>
                    </a14:imgEffect>
                  </a14:imgLayer>
                </a14:imgProps>
              </a:ext>
              <a:ext uri="{28A0092B-C50C-407E-A947-70E740481C1C}">
                <a14:useLocalDpi xmlns:a14="http://schemas.microsoft.com/office/drawing/2010/main" val="0"/>
              </a:ext>
            </a:extLst>
          </a:blip>
          <a:srcRect l="44069" t="40216" r="38578" b="38644"/>
          <a:stretch>
            <a:fillRect/>
          </a:stretch>
        </p:blipFill>
        <p:spPr>
          <a:xfrm>
            <a:off x="1120686" y="5123904"/>
            <a:ext cx="1348740" cy="1314450"/>
          </a:xfrm>
          <a:prstGeom prst="rect">
            <a:avLst/>
          </a:prstGeom>
        </p:spPr>
      </p:pic>
    </p:spTree>
    <p:extLst>
      <p:ext uri="{BB962C8B-B14F-4D97-AF65-F5344CB8AC3E}">
        <p14:creationId xmlns:p14="http://schemas.microsoft.com/office/powerpoint/2010/main" val="750251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8BD0A-A4E0-C8B6-BB0A-2F91F5F1B980}"/>
            </a:ext>
          </a:extLst>
        </p:cNvPr>
        <p:cNvGrpSpPr/>
        <p:nvPr/>
      </p:nvGrpSpPr>
      <p:grpSpPr>
        <a:xfrm>
          <a:off x="0" y="0"/>
          <a:ext cx="0" cy="0"/>
          <a:chOff x="0" y="0"/>
          <a:chExt cx="0" cy="0"/>
        </a:xfrm>
      </p:grpSpPr>
      <p:sp useBgFill="1">
        <p:nvSpPr>
          <p:cNvPr id="3" name="Rectangle 2">
            <a:hlinkClick r:id="rId5" action="ppaction://hlinksldjump"/>
            <a:extLst>
              <a:ext uri="{FF2B5EF4-FFF2-40B4-BE49-F238E27FC236}">
                <a16:creationId xmlns:a16="http://schemas.microsoft.com/office/drawing/2014/main" id="{B2DDC723-9221-D616-76A4-026F2779F77A}"/>
              </a:ext>
            </a:extLst>
          </p:cNvPr>
          <p:cNvSpPr/>
          <p:nvPr/>
        </p:nvSpPr>
        <p:spPr>
          <a:xfrm>
            <a:off x="11068050" y="0"/>
            <a:ext cx="1132324" cy="113232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任意多边形: 形状 17">
            <a:extLst>
              <a:ext uri="{FF2B5EF4-FFF2-40B4-BE49-F238E27FC236}">
                <a16:creationId xmlns:a16="http://schemas.microsoft.com/office/drawing/2014/main" id="{A6E3EAB5-91C9-B6C8-57DE-7DF94D225B43}"/>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259DE394-82D8-2DAF-4F8C-D8A2607F31EF}"/>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sp>
        <p:nvSpPr>
          <p:cNvPr id="16" name="CasellaDiTesto 15">
            <a:extLst>
              <a:ext uri="{FF2B5EF4-FFF2-40B4-BE49-F238E27FC236}">
                <a16:creationId xmlns:a16="http://schemas.microsoft.com/office/drawing/2014/main" id="{ADCA0159-B4AE-8660-9B88-A4D7B522A6E8}"/>
              </a:ext>
            </a:extLst>
          </p:cNvPr>
          <p:cNvSpPr txBox="1"/>
          <p:nvPr/>
        </p:nvSpPr>
        <p:spPr>
          <a:xfrm>
            <a:off x="299719" y="1228052"/>
            <a:ext cx="3098800" cy="1200329"/>
          </a:xfrm>
          <a:prstGeom prst="rect">
            <a:avLst/>
          </a:prstGeom>
          <a:noFill/>
        </p:spPr>
        <p:txBody>
          <a:bodyPr wrap="square" rtlCol="0">
            <a:spAutoFit/>
          </a:bodyPr>
          <a:lstStyle/>
          <a:p>
            <a:r>
              <a:rPr lang="it-IT" b="1" noProof="0" dirty="0">
                <a:solidFill>
                  <a:schemeClr val="tx2"/>
                </a:solidFill>
              </a:rPr>
              <a:t>RILBP</a:t>
            </a:r>
          </a:p>
          <a:p>
            <a:r>
              <a:rPr lang="it-IT" noProof="0" dirty="0">
                <a:solidFill>
                  <a:schemeClr val="tx2"/>
                </a:solidFill>
              </a:rPr>
              <a:t>Potente descrittore di texture dal costo computazionale contenuto</a:t>
            </a:r>
          </a:p>
        </p:txBody>
      </p:sp>
      <p:pic>
        <p:nvPicPr>
          <p:cNvPr id="18" name="Immagine 17" descr="Immagine che contiene schermata, testo, diagramma, linea&#10;&#10;Il contenuto generato dall'IA potrebbe non essere corretto.">
            <a:extLst>
              <a:ext uri="{FF2B5EF4-FFF2-40B4-BE49-F238E27FC236}">
                <a16:creationId xmlns:a16="http://schemas.microsoft.com/office/drawing/2014/main" id="{5BB2E7A2-72C2-3D7F-388A-DE1A2E0517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8099" y="1036460"/>
            <a:ext cx="6112509" cy="2962769"/>
          </a:xfrm>
          <a:prstGeom prst="rect">
            <a:avLst/>
          </a:prstGeom>
        </p:spPr>
      </p:pic>
      <p:sp>
        <p:nvSpPr>
          <p:cNvPr id="19" name="CasellaDiTesto 18">
            <a:extLst>
              <a:ext uri="{FF2B5EF4-FFF2-40B4-BE49-F238E27FC236}">
                <a16:creationId xmlns:a16="http://schemas.microsoft.com/office/drawing/2014/main" id="{E4E1C397-EA07-48D2-BBC9-46EAC8CBBEBA}"/>
              </a:ext>
            </a:extLst>
          </p:cNvPr>
          <p:cNvSpPr txBox="1"/>
          <p:nvPr/>
        </p:nvSpPr>
        <p:spPr>
          <a:xfrm>
            <a:off x="234135" y="3999229"/>
            <a:ext cx="3769360" cy="2031325"/>
          </a:xfrm>
          <a:prstGeom prst="rect">
            <a:avLst/>
          </a:prstGeom>
          <a:noFill/>
        </p:spPr>
        <p:txBody>
          <a:bodyPr wrap="square" rtlCol="0">
            <a:spAutoFit/>
          </a:bodyPr>
          <a:lstStyle/>
          <a:p>
            <a:r>
              <a:rPr lang="it-IT" noProof="0" dirty="0">
                <a:solidFill>
                  <a:schemeClr val="tx2"/>
                </a:solidFill>
              </a:rPr>
              <a:t>È progettato per essere invariante alla rotazione.</a:t>
            </a:r>
          </a:p>
          <a:p>
            <a:r>
              <a:rPr lang="it-IT" noProof="0" dirty="0">
                <a:solidFill>
                  <a:schemeClr val="tx2"/>
                </a:solidFill>
              </a:rPr>
              <a:t>Ogni pixel viene confrontato con quelli attorno e aggiunto a una stringa binaria che viene traslata in modo da partire dal valore più basso.</a:t>
            </a:r>
          </a:p>
          <a:p>
            <a:endParaRPr lang="it-IT" noProof="0" dirty="0">
              <a:solidFill>
                <a:schemeClr val="tx2"/>
              </a:solidFill>
            </a:endParaRPr>
          </a:p>
        </p:txBody>
      </p:sp>
      <p:sp>
        <p:nvSpPr>
          <p:cNvPr id="20" name="任意多边形: 形状 17">
            <a:extLst>
              <a:ext uri="{FF2B5EF4-FFF2-40B4-BE49-F238E27FC236}">
                <a16:creationId xmlns:a16="http://schemas.microsoft.com/office/drawing/2014/main" id="{926B255C-30B5-7E68-206D-EE81D3429B21}"/>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sp>
        <p:nvSpPr>
          <p:cNvPr id="21" name="CasellaDiTesto 20">
            <a:extLst>
              <a:ext uri="{FF2B5EF4-FFF2-40B4-BE49-F238E27FC236}">
                <a16:creationId xmlns:a16="http://schemas.microsoft.com/office/drawing/2014/main" id="{FAF1BD1D-72A9-13BB-DA38-13321AE04E39}"/>
              </a:ext>
            </a:extLst>
          </p:cNvPr>
          <p:cNvSpPr txBox="1"/>
          <p:nvPr/>
        </p:nvSpPr>
        <p:spPr>
          <a:xfrm>
            <a:off x="7577574" y="5082876"/>
            <a:ext cx="4622800" cy="1477328"/>
          </a:xfrm>
          <a:prstGeom prst="rect">
            <a:avLst/>
          </a:prstGeom>
          <a:noFill/>
        </p:spPr>
        <p:txBody>
          <a:bodyPr wrap="square" rtlCol="0">
            <a:spAutoFit/>
          </a:bodyPr>
          <a:lstStyle/>
          <a:p>
            <a:r>
              <a:rPr lang="it-IT" noProof="0" dirty="0">
                <a:solidFill>
                  <a:schemeClr val="bg1"/>
                </a:solidFill>
              </a:rPr>
              <a:t>In questo modo la stessa texture produrrà lo stesso risultato indipendentemente dalla rotazione dell’oggetto.</a:t>
            </a:r>
          </a:p>
          <a:p>
            <a:r>
              <a:rPr lang="it-IT" noProof="0" dirty="0">
                <a:solidFill>
                  <a:schemeClr val="bg1"/>
                </a:solidFill>
              </a:rPr>
              <a:t>Andando così a risolvere il problema della rotazione.</a:t>
            </a:r>
          </a:p>
        </p:txBody>
      </p:sp>
      <p:sp>
        <p:nvSpPr>
          <p:cNvPr id="7" name="Title 2">
            <a:extLst>
              <a:ext uri="{FF2B5EF4-FFF2-40B4-BE49-F238E27FC236}">
                <a16:creationId xmlns:a16="http://schemas.microsoft.com/office/drawing/2014/main" id="{AB61958D-5969-F557-B94F-88A4957117FA}"/>
              </a:ext>
            </a:extLst>
          </p:cNvPr>
          <p:cNvSpPr txBox="1">
            <a:spLocks/>
          </p:cNvSpPr>
          <p:nvPr/>
        </p:nvSpPr>
        <p:spPr>
          <a:xfrm>
            <a:off x="234135" y="373911"/>
            <a:ext cx="5032523" cy="520392"/>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3200" b="1" kern="1200" spc="0">
                <a:solidFill>
                  <a:schemeClr val="tx1"/>
                </a:solidFill>
                <a:latin typeface="+mj-lt"/>
                <a:ea typeface="+mj-ea"/>
                <a:cs typeface="+mj-cs"/>
              </a:defRPr>
            </a:lvl1pPr>
          </a:lstStyle>
          <a:p>
            <a:r>
              <a:rPr lang="it-IT" sz="4400" noProof="0" dirty="0">
                <a:solidFill>
                  <a:schemeClr val="tx2"/>
                </a:solidFill>
                <a:latin typeface="+mn-lt"/>
                <a:ea typeface="微软雅黑" panose="020B0503020204020204" pitchFamily="34" charset="-122"/>
                <a:cs typeface="+mn-ea"/>
                <a:sym typeface="+mn-lt"/>
              </a:rPr>
              <a:t>Descrittori di feature di Texture</a:t>
            </a:r>
          </a:p>
        </p:txBody>
      </p:sp>
    </p:spTree>
    <p:extLst>
      <p:ext uri="{BB962C8B-B14F-4D97-AF65-F5344CB8AC3E}">
        <p14:creationId xmlns:p14="http://schemas.microsoft.com/office/powerpoint/2010/main" val="1908516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A183A-2A52-277D-9244-4C593A632220}"/>
            </a:ext>
          </a:extLst>
        </p:cNvPr>
        <p:cNvGrpSpPr/>
        <p:nvPr/>
      </p:nvGrpSpPr>
      <p:grpSpPr>
        <a:xfrm>
          <a:off x="0" y="0"/>
          <a:ext cx="0" cy="0"/>
          <a:chOff x="0" y="0"/>
          <a:chExt cx="0" cy="0"/>
        </a:xfrm>
      </p:grpSpPr>
      <p:sp useBgFill="1">
        <p:nvSpPr>
          <p:cNvPr id="13" name="Rectangle 12">
            <a:hlinkClick r:id="rId5" action="ppaction://hlinksldjump"/>
            <a:extLst>
              <a:ext uri="{FF2B5EF4-FFF2-40B4-BE49-F238E27FC236}">
                <a16:creationId xmlns:a16="http://schemas.microsoft.com/office/drawing/2014/main" id="{5415B3FA-242B-177E-FBE9-C82A40BB87BE}"/>
              </a:ext>
            </a:extLst>
          </p:cNvPr>
          <p:cNvSpPr/>
          <p:nvPr/>
        </p:nvSpPr>
        <p:spPr>
          <a:xfrm>
            <a:off x="11068050" y="0"/>
            <a:ext cx="1132324" cy="113232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Title 2">
            <a:extLst>
              <a:ext uri="{FF2B5EF4-FFF2-40B4-BE49-F238E27FC236}">
                <a16:creationId xmlns:a16="http://schemas.microsoft.com/office/drawing/2014/main" id="{BFD0B479-64B0-2409-8F23-3A0C2E0DBFD9}"/>
              </a:ext>
            </a:extLst>
          </p:cNvPr>
          <p:cNvSpPr>
            <a:spLocks noGrp="1"/>
          </p:cNvSpPr>
          <p:nvPr>
            <p:ph type="title"/>
          </p:nvPr>
        </p:nvSpPr>
        <p:spPr>
          <a:xfrm>
            <a:off x="234135" y="401933"/>
            <a:ext cx="7593531" cy="492369"/>
          </a:xfrm>
        </p:spPr>
        <p:txBody>
          <a:bodyPr anchor="ctr">
            <a:noAutofit/>
          </a:bodyPr>
          <a:lstStyle/>
          <a:p>
            <a:r>
              <a:rPr lang="it-IT" sz="2800" dirty="0">
                <a:solidFill>
                  <a:schemeClr val="tx2"/>
                </a:solidFill>
                <a:latin typeface="+mn-lt"/>
                <a:ea typeface="微软雅黑" panose="020B0503020204020204" pitchFamily="34" charset="-122"/>
                <a:cs typeface="+mn-ea"/>
                <a:sym typeface="+mn-lt"/>
              </a:rPr>
              <a:t>Momenti di </a:t>
            </a:r>
            <a:r>
              <a:rPr lang="it-IT" sz="2800" dirty="0" err="1">
                <a:solidFill>
                  <a:schemeClr val="tx2"/>
                </a:solidFill>
                <a:latin typeface="+mn-lt"/>
                <a:ea typeface="微软雅黑" panose="020B0503020204020204" pitchFamily="34" charset="-122"/>
                <a:cs typeface="+mn-ea"/>
                <a:sym typeface="+mn-lt"/>
              </a:rPr>
              <a:t>Zernike</a:t>
            </a:r>
            <a:endParaRPr lang="it-IT" sz="2800" noProof="0" dirty="0">
              <a:solidFill>
                <a:schemeClr val="tx2"/>
              </a:solidFill>
              <a:latin typeface="+mn-lt"/>
              <a:ea typeface="微软雅黑" panose="020B0503020204020204" pitchFamily="34" charset="-122"/>
              <a:cs typeface="+mn-ea"/>
              <a:sym typeface="+mn-lt"/>
            </a:endParaRPr>
          </a:p>
        </p:txBody>
      </p:sp>
      <p:sp>
        <p:nvSpPr>
          <p:cNvPr id="4" name="任意多边形: 形状 17">
            <a:extLst>
              <a:ext uri="{FF2B5EF4-FFF2-40B4-BE49-F238E27FC236}">
                <a16:creationId xmlns:a16="http://schemas.microsoft.com/office/drawing/2014/main" id="{17DE9DDE-9727-7C4F-BEA1-BC4C7E05F3BD}"/>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41A89E7E-48E2-0F2C-E942-E4941C50D3C1}"/>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sp>
        <p:nvSpPr>
          <p:cNvPr id="20" name="任意多边形: 形状 17">
            <a:extLst>
              <a:ext uri="{FF2B5EF4-FFF2-40B4-BE49-F238E27FC236}">
                <a16:creationId xmlns:a16="http://schemas.microsoft.com/office/drawing/2014/main" id="{BE5D9F8B-6D31-41AE-658D-05D6BAF8142B}"/>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pic>
        <p:nvPicPr>
          <p:cNvPr id="7" name="Immagine 6" descr="Immagine che contiene cerchio, Policromia&#10;&#10;Il contenuto generato dall'IA potrebbe non essere corretto.">
            <a:extLst>
              <a:ext uri="{FF2B5EF4-FFF2-40B4-BE49-F238E27FC236}">
                <a16:creationId xmlns:a16="http://schemas.microsoft.com/office/drawing/2014/main" id="{610C84FF-8FA6-D0D3-ACAC-30B92D63D9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7519" y="3238731"/>
            <a:ext cx="3187878" cy="2869090"/>
          </a:xfrm>
          <a:prstGeom prst="rect">
            <a:avLst/>
          </a:prstGeom>
        </p:spPr>
      </p:pic>
      <p:sp>
        <p:nvSpPr>
          <p:cNvPr id="6" name="TextBox 5">
            <a:extLst>
              <a:ext uri="{FF2B5EF4-FFF2-40B4-BE49-F238E27FC236}">
                <a16:creationId xmlns:a16="http://schemas.microsoft.com/office/drawing/2014/main" id="{95EF4A32-7C04-0B2C-0794-C7D62DF8FD93}"/>
              </a:ext>
            </a:extLst>
          </p:cNvPr>
          <p:cNvSpPr txBox="1"/>
          <p:nvPr/>
        </p:nvSpPr>
        <p:spPr>
          <a:xfrm>
            <a:off x="234135" y="1035033"/>
            <a:ext cx="4860379" cy="1600438"/>
          </a:xfrm>
          <a:prstGeom prst="rect">
            <a:avLst/>
          </a:prstGeom>
          <a:noFill/>
        </p:spPr>
        <p:txBody>
          <a:bodyPr wrap="square" rtlCol="0">
            <a:spAutoFit/>
          </a:bodyPr>
          <a:lstStyle/>
          <a:p>
            <a:pPr marL="285750" indent="-285750">
              <a:buFont typeface="Arial" panose="020B0604020202020204" pitchFamily="34" charset="0"/>
              <a:buChar char="•"/>
            </a:pPr>
            <a:r>
              <a:rPr lang="it-IT" sz="1400" dirty="0">
                <a:solidFill>
                  <a:schemeClr val="tx2"/>
                </a:solidFill>
              </a:rPr>
              <a:t>Sono descrittori basati su polinomi ortogonali definiti all’interno di un disco unitario</a:t>
            </a:r>
          </a:p>
          <a:p>
            <a:pPr marL="285750" indent="-285750">
              <a:buFont typeface="Arial" panose="020B0604020202020204" pitchFamily="34" charset="0"/>
              <a:buChar char="•"/>
            </a:pPr>
            <a:r>
              <a:rPr lang="it-IT" sz="1400" dirty="0">
                <a:solidFill>
                  <a:schemeClr val="tx2"/>
                </a:solidFill>
              </a:rPr>
              <a:t>⁠sono fortemente invarianti alla rotazione e forniscono una descrizione robusta e compatta della texture</a:t>
            </a:r>
          </a:p>
          <a:p>
            <a:pPr marL="285750" indent="-285750">
              <a:buFont typeface="Arial" panose="020B0604020202020204" pitchFamily="34" charset="0"/>
              <a:buChar char="•"/>
            </a:pPr>
            <a:r>
              <a:rPr lang="it-IT" sz="1400" dirty="0">
                <a:solidFill>
                  <a:schemeClr val="tx2"/>
                </a:solidFill>
              </a:rPr>
              <a:t>⁠ogni momento cattura specifiche caratteristiche della geometria, al salire dei gradi le caratteristiche si fanno sempre più fini</a:t>
            </a:r>
          </a:p>
        </p:txBody>
      </p:sp>
      <p:pic>
        <p:nvPicPr>
          <p:cNvPr id="12" name="Picture 11">
            <a:extLst>
              <a:ext uri="{FF2B5EF4-FFF2-40B4-BE49-F238E27FC236}">
                <a16:creationId xmlns:a16="http://schemas.microsoft.com/office/drawing/2014/main" id="{B7C4E09C-5E91-B321-8B07-E1814CF8D311}"/>
              </a:ext>
            </a:extLst>
          </p:cNvPr>
          <p:cNvPicPr>
            <a:picLocks noChangeAspect="1"/>
          </p:cNvPicPr>
          <p:nvPr/>
        </p:nvPicPr>
        <p:blipFill>
          <a:blip r:embed="rId7"/>
          <a:stretch>
            <a:fillRect/>
          </a:stretch>
        </p:blipFill>
        <p:spPr>
          <a:xfrm>
            <a:off x="5678350" y="1035033"/>
            <a:ext cx="4515947" cy="1045092"/>
          </a:xfrm>
          <a:prstGeom prst="rect">
            <a:avLst/>
          </a:prstGeom>
        </p:spPr>
      </p:pic>
    </p:spTree>
    <p:extLst>
      <p:ext uri="{BB962C8B-B14F-4D97-AF65-F5344CB8AC3E}">
        <p14:creationId xmlns:p14="http://schemas.microsoft.com/office/powerpoint/2010/main" val="1292515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ECA8A-FB8B-FE47-7752-457AD94683C0}"/>
            </a:ext>
          </a:extLst>
        </p:cNvPr>
        <p:cNvGrpSpPr/>
        <p:nvPr/>
      </p:nvGrpSpPr>
      <p:grpSpPr>
        <a:xfrm>
          <a:off x="0" y="0"/>
          <a:ext cx="0" cy="0"/>
          <a:chOff x="0" y="0"/>
          <a:chExt cx="0" cy="0"/>
        </a:xfrm>
      </p:grpSpPr>
      <p:sp useBgFill="1">
        <p:nvSpPr>
          <p:cNvPr id="5" name="Rectangle 4">
            <a:hlinkClick r:id="rId5" action="ppaction://hlinksldjump"/>
            <a:extLst>
              <a:ext uri="{FF2B5EF4-FFF2-40B4-BE49-F238E27FC236}">
                <a16:creationId xmlns:a16="http://schemas.microsoft.com/office/drawing/2014/main" id="{8C633FFC-CDCE-C1F4-05D2-6B24AD9579DB}"/>
              </a:ext>
            </a:extLst>
          </p:cNvPr>
          <p:cNvSpPr/>
          <p:nvPr/>
        </p:nvSpPr>
        <p:spPr>
          <a:xfrm>
            <a:off x="11068050" y="0"/>
            <a:ext cx="1132324" cy="113232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任意多边形: 形状 17">
            <a:extLst>
              <a:ext uri="{FF2B5EF4-FFF2-40B4-BE49-F238E27FC236}">
                <a16:creationId xmlns:a16="http://schemas.microsoft.com/office/drawing/2014/main" id="{EBD5619D-A25E-0BB7-91F8-EF0294A952B0}"/>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BF01CAE1-E0D5-C48F-40F4-DBFB05BFCE3E}"/>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16" name="CasellaDiTesto 15">
            <a:extLst>
              <a:ext uri="{FF2B5EF4-FFF2-40B4-BE49-F238E27FC236}">
                <a16:creationId xmlns:a16="http://schemas.microsoft.com/office/drawing/2014/main" id="{123EACBA-D4B1-A11E-206F-3133606F4835}"/>
              </a:ext>
            </a:extLst>
          </p:cNvPr>
          <p:cNvSpPr txBox="1"/>
          <p:nvPr/>
        </p:nvSpPr>
        <p:spPr>
          <a:xfrm>
            <a:off x="455457" y="1409677"/>
            <a:ext cx="3098800" cy="1477328"/>
          </a:xfrm>
          <a:prstGeom prst="rect">
            <a:avLst/>
          </a:prstGeom>
          <a:noFill/>
        </p:spPr>
        <p:txBody>
          <a:bodyPr wrap="square" rtlCol="0">
            <a:spAutoFit/>
          </a:bodyPr>
          <a:lstStyle/>
          <a:p>
            <a:r>
              <a:rPr lang="it-IT" b="1" noProof="0" dirty="0">
                <a:solidFill>
                  <a:schemeClr val="tx2"/>
                </a:solidFill>
              </a:rPr>
              <a:t>Descrittori di Fourier</a:t>
            </a:r>
          </a:p>
          <a:p>
            <a:r>
              <a:rPr lang="it-IT" noProof="0" dirty="0">
                <a:solidFill>
                  <a:schemeClr val="tx2"/>
                </a:solidFill>
              </a:rPr>
              <a:t>Permettono di rappresentare il contorno di una regione dal punto di vista del dominio delle frequenze</a:t>
            </a:r>
          </a:p>
        </p:txBody>
      </p:sp>
      <p:sp>
        <p:nvSpPr>
          <p:cNvPr id="20" name="任意多边形: 形状 17">
            <a:extLst>
              <a:ext uri="{FF2B5EF4-FFF2-40B4-BE49-F238E27FC236}">
                <a16:creationId xmlns:a16="http://schemas.microsoft.com/office/drawing/2014/main" id="{5036C539-EEA9-7F99-5C0D-7FA3FE90718D}"/>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1" name="CasellaDiTesto 20">
            <a:extLst>
              <a:ext uri="{FF2B5EF4-FFF2-40B4-BE49-F238E27FC236}">
                <a16:creationId xmlns:a16="http://schemas.microsoft.com/office/drawing/2014/main" id="{0D67BB18-6383-8880-F2D2-8769F1FE4D48}"/>
              </a:ext>
            </a:extLst>
          </p:cNvPr>
          <p:cNvSpPr txBox="1"/>
          <p:nvPr/>
        </p:nvSpPr>
        <p:spPr>
          <a:xfrm>
            <a:off x="7071883" y="5344160"/>
            <a:ext cx="4622800" cy="923330"/>
          </a:xfrm>
          <a:prstGeom prst="rect">
            <a:avLst/>
          </a:prstGeom>
          <a:noFill/>
        </p:spPr>
        <p:txBody>
          <a:bodyPr wrap="square" rtlCol="0">
            <a:spAutoFit/>
          </a:bodyPr>
          <a:lstStyle/>
          <a:p>
            <a:r>
              <a:rPr lang="it-IT" noProof="0" dirty="0">
                <a:solidFill>
                  <a:schemeClr val="bg1"/>
                </a:solidFill>
              </a:rPr>
              <a:t>Se </a:t>
            </a:r>
            <a:r>
              <a:rPr lang="it-IT" noProof="0" dirty="0" err="1">
                <a:solidFill>
                  <a:schemeClr val="bg1"/>
                </a:solidFill>
              </a:rPr>
              <a:t>l'edge</a:t>
            </a:r>
            <a:r>
              <a:rPr lang="it-IT" noProof="0" dirty="0">
                <a:solidFill>
                  <a:schemeClr val="bg1"/>
                </a:solidFill>
              </a:rPr>
              <a:t> signature </a:t>
            </a:r>
            <a:r>
              <a:rPr lang="it-IT" dirty="0">
                <a:solidFill>
                  <a:schemeClr val="bg1"/>
                </a:solidFill>
              </a:rPr>
              <a:t>è</a:t>
            </a:r>
            <a:r>
              <a:rPr lang="it-IT" noProof="0" dirty="0">
                <a:solidFill>
                  <a:schemeClr val="bg1"/>
                </a:solidFill>
              </a:rPr>
              <a:t> estratta in maniera adeguata permettono di ricavare features fortemente invarianti a scala e rotazione</a:t>
            </a:r>
          </a:p>
        </p:txBody>
      </p:sp>
      <p:pic>
        <p:nvPicPr>
          <p:cNvPr id="6" name="Immagine 5" descr="Immagine che contiene diagramma, linea, Diagramma&#10;&#10;Il contenuto generato dall'IA potrebbe non essere corretto.">
            <a:extLst>
              <a:ext uri="{FF2B5EF4-FFF2-40B4-BE49-F238E27FC236}">
                <a16:creationId xmlns:a16="http://schemas.microsoft.com/office/drawing/2014/main" id="{A7FFD040-2F36-DCBC-6B69-FBF49AAEF9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457" y="2992900"/>
            <a:ext cx="3623061" cy="3402367"/>
          </a:xfrm>
          <a:prstGeom prst="rect">
            <a:avLst/>
          </a:prstGeom>
        </p:spPr>
      </p:pic>
      <p:sp>
        <p:nvSpPr>
          <p:cNvPr id="7" name="CasellaDiTesto 6">
            <a:extLst>
              <a:ext uri="{FF2B5EF4-FFF2-40B4-BE49-F238E27FC236}">
                <a16:creationId xmlns:a16="http://schemas.microsoft.com/office/drawing/2014/main" id="{FD53403D-1D9F-E275-F814-A8424A7CF2BE}"/>
              </a:ext>
            </a:extLst>
          </p:cNvPr>
          <p:cNvSpPr txBox="1"/>
          <p:nvPr/>
        </p:nvSpPr>
        <p:spPr>
          <a:xfrm>
            <a:off x="4153233" y="3724587"/>
            <a:ext cx="1359497" cy="1938992"/>
          </a:xfrm>
          <a:prstGeom prst="rect">
            <a:avLst/>
          </a:prstGeom>
          <a:noFill/>
        </p:spPr>
        <p:txBody>
          <a:bodyPr wrap="square" rtlCol="0">
            <a:spAutoFit/>
          </a:bodyPr>
          <a:lstStyle/>
          <a:p>
            <a:r>
              <a:rPr lang="it-IT" sz="1200" noProof="0" dirty="0">
                <a:solidFill>
                  <a:schemeClr val="tx2"/>
                </a:solidFill>
              </a:rPr>
              <a:t>Il contorno viene convertito in una sequenza di numeri complessi, rendendo possibile un'analisi compatta ed efficiente tramite la trasformata di </a:t>
            </a:r>
            <a:r>
              <a:rPr lang="it-IT" sz="1200" dirty="0">
                <a:solidFill>
                  <a:schemeClr val="tx2"/>
                </a:solidFill>
              </a:rPr>
              <a:t>F</a:t>
            </a:r>
            <a:r>
              <a:rPr lang="it-IT" sz="1200" noProof="0" dirty="0" err="1">
                <a:solidFill>
                  <a:schemeClr val="tx2"/>
                </a:solidFill>
              </a:rPr>
              <a:t>ourier</a:t>
            </a:r>
            <a:endParaRPr lang="it-IT" sz="1200" noProof="0" dirty="0">
              <a:solidFill>
                <a:schemeClr val="tx2"/>
              </a:solidFill>
            </a:endParaRPr>
          </a:p>
        </p:txBody>
      </p:sp>
      <p:sp>
        <p:nvSpPr>
          <p:cNvPr id="9" name="Title 2">
            <a:extLst>
              <a:ext uri="{FF2B5EF4-FFF2-40B4-BE49-F238E27FC236}">
                <a16:creationId xmlns:a16="http://schemas.microsoft.com/office/drawing/2014/main" id="{89B2C1AD-1597-00B5-F5FC-F37B64BC2DA1}"/>
              </a:ext>
            </a:extLst>
          </p:cNvPr>
          <p:cNvSpPr txBox="1">
            <a:spLocks/>
          </p:cNvSpPr>
          <p:nvPr/>
        </p:nvSpPr>
        <p:spPr>
          <a:xfrm>
            <a:off x="455457" y="462733"/>
            <a:ext cx="6910243" cy="902230"/>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3200" b="1" kern="1200" spc="0">
                <a:solidFill>
                  <a:schemeClr val="tx1"/>
                </a:solidFill>
                <a:latin typeface="+mj-lt"/>
                <a:ea typeface="+mj-ea"/>
                <a:cs typeface="+mj-cs"/>
              </a:defRPr>
            </a:lvl1pPr>
          </a:lstStyle>
          <a:p>
            <a:r>
              <a:rPr lang="it-IT" sz="4400" noProof="0" dirty="0">
                <a:solidFill>
                  <a:schemeClr val="tx2"/>
                </a:solidFill>
                <a:latin typeface="+mn-lt"/>
                <a:ea typeface="微软雅黑" panose="020B0503020204020204" pitchFamily="34" charset="-122"/>
                <a:cs typeface="+mn-ea"/>
                <a:sym typeface="+mn-lt"/>
              </a:rPr>
              <a:t>Descrittori di feature di Forma/Edge</a:t>
            </a:r>
          </a:p>
        </p:txBody>
      </p:sp>
      <p:pic>
        <p:nvPicPr>
          <p:cNvPr id="3" name="Picture 2">
            <a:extLst>
              <a:ext uri="{FF2B5EF4-FFF2-40B4-BE49-F238E27FC236}">
                <a16:creationId xmlns:a16="http://schemas.microsoft.com/office/drawing/2014/main" id="{790E93AC-E2BC-7145-FBAA-E58712985A78}"/>
              </a:ext>
            </a:extLst>
          </p:cNvPr>
          <p:cNvPicPr>
            <a:picLocks noChangeAspect="1"/>
          </p:cNvPicPr>
          <p:nvPr/>
        </p:nvPicPr>
        <p:blipFill>
          <a:blip r:embed="rId7"/>
          <a:stretch>
            <a:fillRect/>
          </a:stretch>
        </p:blipFill>
        <p:spPr>
          <a:xfrm>
            <a:off x="4936497" y="1307321"/>
            <a:ext cx="5257800" cy="1422400"/>
          </a:xfrm>
          <a:prstGeom prst="rect">
            <a:avLst/>
          </a:prstGeom>
        </p:spPr>
      </p:pic>
    </p:spTree>
    <p:extLst>
      <p:ext uri="{BB962C8B-B14F-4D97-AF65-F5344CB8AC3E}">
        <p14:creationId xmlns:p14="http://schemas.microsoft.com/office/powerpoint/2010/main" val="8026222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95CF4-57BE-D2FF-B84B-0E997789B485}"/>
            </a:ext>
          </a:extLst>
        </p:cNvPr>
        <p:cNvGrpSpPr/>
        <p:nvPr/>
      </p:nvGrpSpPr>
      <p:grpSpPr>
        <a:xfrm>
          <a:off x="0" y="0"/>
          <a:ext cx="0" cy="0"/>
          <a:chOff x="0" y="0"/>
          <a:chExt cx="0" cy="0"/>
        </a:xfrm>
      </p:grpSpPr>
      <p:sp useBgFill="1">
        <p:nvSpPr>
          <p:cNvPr id="3" name="Rectangle 2">
            <a:hlinkClick r:id="rId5" action="ppaction://hlinksldjump"/>
            <a:extLst>
              <a:ext uri="{FF2B5EF4-FFF2-40B4-BE49-F238E27FC236}">
                <a16:creationId xmlns:a16="http://schemas.microsoft.com/office/drawing/2014/main" id="{75364682-720D-D042-8655-248BD9930333}"/>
              </a:ext>
            </a:extLst>
          </p:cNvPr>
          <p:cNvSpPr/>
          <p:nvPr/>
        </p:nvSpPr>
        <p:spPr>
          <a:xfrm>
            <a:off x="11068050" y="0"/>
            <a:ext cx="1132324" cy="113232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it-IT" dirty="0"/>
          </a:p>
        </p:txBody>
      </p:sp>
      <p:sp>
        <p:nvSpPr>
          <p:cNvPr id="4" name="任意多边形: 形状 17">
            <a:extLst>
              <a:ext uri="{FF2B5EF4-FFF2-40B4-BE49-F238E27FC236}">
                <a16:creationId xmlns:a16="http://schemas.microsoft.com/office/drawing/2014/main" id="{41FCEB1F-0F13-A14C-3C4C-7A533FFE0280}"/>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38FE83A6-C7C9-C4A7-7DDA-9CAB4D1D227C}"/>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0" name="任意多边形: 形状 17">
            <a:extLst>
              <a:ext uri="{FF2B5EF4-FFF2-40B4-BE49-F238E27FC236}">
                <a16:creationId xmlns:a16="http://schemas.microsoft.com/office/drawing/2014/main" id="{EB1C7600-D9B8-89DC-1853-2170C45EF6B9}"/>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8" name="Titolo 7">
            <a:extLst>
              <a:ext uri="{FF2B5EF4-FFF2-40B4-BE49-F238E27FC236}">
                <a16:creationId xmlns:a16="http://schemas.microsoft.com/office/drawing/2014/main" id="{37C39E95-7CE6-4303-883F-F1D4E7C9E0F3}"/>
              </a:ext>
            </a:extLst>
          </p:cNvPr>
          <p:cNvSpPr>
            <a:spLocks noGrp="1"/>
          </p:cNvSpPr>
          <p:nvPr>
            <p:ph type="title"/>
          </p:nvPr>
        </p:nvSpPr>
        <p:spPr/>
        <p:txBody>
          <a:bodyPr/>
          <a:lstStyle/>
          <a:p>
            <a:r>
              <a:rPr lang="it-IT" noProof="0">
                <a:solidFill>
                  <a:schemeClr val="tx2"/>
                </a:solidFill>
              </a:rPr>
              <a:t>RFE Loop</a:t>
            </a:r>
          </a:p>
        </p:txBody>
      </p:sp>
      <p:sp>
        <p:nvSpPr>
          <p:cNvPr id="5" name="CasellaDiTesto 4">
            <a:extLst>
              <a:ext uri="{FF2B5EF4-FFF2-40B4-BE49-F238E27FC236}">
                <a16:creationId xmlns:a16="http://schemas.microsoft.com/office/drawing/2014/main" id="{BB33E1DD-C732-37EE-798C-30C9E616CA0A}"/>
              </a:ext>
            </a:extLst>
          </p:cNvPr>
          <p:cNvSpPr txBox="1"/>
          <p:nvPr/>
        </p:nvSpPr>
        <p:spPr>
          <a:xfrm>
            <a:off x="695325" y="1279614"/>
            <a:ext cx="7556090" cy="923330"/>
          </a:xfrm>
          <a:prstGeom prst="rect">
            <a:avLst/>
          </a:prstGeom>
          <a:noFill/>
        </p:spPr>
        <p:txBody>
          <a:bodyPr wrap="square">
            <a:spAutoFit/>
          </a:bodyPr>
          <a:lstStyle/>
          <a:p>
            <a:r>
              <a:rPr lang="it-IT" noProof="0" dirty="0">
                <a:solidFill>
                  <a:schemeClr val="tx2"/>
                </a:solidFill>
              </a:rPr>
              <a:t>Si tratta di una tecnica </a:t>
            </a:r>
            <a:r>
              <a:rPr lang="it-IT" b="1" noProof="0" dirty="0">
                <a:solidFill>
                  <a:schemeClr val="tx2"/>
                </a:solidFill>
              </a:rPr>
              <a:t>iterativa</a:t>
            </a:r>
            <a:r>
              <a:rPr lang="it-IT" noProof="0" dirty="0">
                <a:solidFill>
                  <a:schemeClr val="tx2"/>
                </a:solidFill>
              </a:rPr>
              <a:t> di selezione delle features- un modello viene allenato, le features vengono valutate (MRMR o </a:t>
            </a:r>
            <a:r>
              <a:rPr lang="it-IT" noProof="0" dirty="0" err="1">
                <a:solidFill>
                  <a:schemeClr val="tx2"/>
                </a:solidFill>
              </a:rPr>
              <a:t>oobPermutedImportance</a:t>
            </a:r>
            <a:r>
              <a:rPr lang="it-IT" noProof="0" dirty="0">
                <a:solidFill>
                  <a:schemeClr val="tx2"/>
                </a:solidFill>
              </a:rPr>
              <a:t>, in base al modello) e la </a:t>
            </a:r>
            <a:r>
              <a:rPr lang="it-IT" b="1" noProof="0" dirty="0">
                <a:solidFill>
                  <a:schemeClr val="tx2"/>
                </a:solidFill>
              </a:rPr>
              <a:t>meno importante </a:t>
            </a:r>
            <a:r>
              <a:rPr lang="it-IT" noProof="0" dirty="0">
                <a:solidFill>
                  <a:schemeClr val="tx2"/>
                </a:solidFill>
              </a:rPr>
              <a:t>viene eliminata</a:t>
            </a:r>
          </a:p>
        </p:txBody>
      </p:sp>
      <p:sp>
        <p:nvSpPr>
          <p:cNvPr id="7" name="CasellaDiTesto 6">
            <a:extLst>
              <a:ext uri="{FF2B5EF4-FFF2-40B4-BE49-F238E27FC236}">
                <a16:creationId xmlns:a16="http://schemas.microsoft.com/office/drawing/2014/main" id="{E856BAEC-021D-5C25-AA97-D867B1CD4A91}"/>
              </a:ext>
            </a:extLst>
          </p:cNvPr>
          <p:cNvSpPr txBox="1"/>
          <p:nvPr/>
        </p:nvSpPr>
        <p:spPr>
          <a:xfrm>
            <a:off x="695325" y="2350408"/>
            <a:ext cx="7556090" cy="923330"/>
          </a:xfrm>
          <a:prstGeom prst="rect">
            <a:avLst/>
          </a:prstGeom>
          <a:noFill/>
        </p:spPr>
        <p:txBody>
          <a:bodyPr wrap="square">
            <a:spAutoFit/>
          </a:bodyPr>
          <a:lstStyle/>
          <a:p>
            <a:r>
              <a:rPr lang="it-IT" noProof="0" dirty="0">
                <a:solidFill>
                  <a:schemeClr val="tx2"/>
                </a:solidFill>
              </a:rPr>
              <a:t>il loop continua fino al raggiungimento di un numero minimo di features (nel nostro caso viene fornito un range) o al raggiungimento di una soglia minima di importanza</a:t>
            </a:r>
          </a:p>
        </p:txBody>
      </p:sp>
      <p:sp>
        <p:nvSpPr>
          <p:cNvPr id="12" name="CasellaDiTesto 11">
            <a:extLst>
              <a:ext uri="{FF2B5EF4-FFF2-40B4-BE49-F238E27FC236}">
                <a16:creationId xmlns:a16="http://schemas.microsoft.com/office/drawing/2014/main" id="{C3C954D7-4E2E-B4B0-1FF9-B017D922061B}"/>
              </a:ext>
            </a:extLst>
          </p:cNvPr>
          <p:cNvSpPr txBox="1"/>
          <p:nvPr/>
        </p:nvSpPr>
        <p:spPr>
          <a:xfrm>
            <a:off x="7328563" y="5164964"/>
            <a:ext cx="5061155" cy="1200329"/>
          </a:xfrm>
          <a:prstGeom prst="rect">
            <a:avLst/>
          </a:prstGeom>
          <a:noFill/>
        </p:spPr>
        <p:txBody>
          <a:bodyPr wrap="square">
            <a:spAutoFit/>
          </a:bodyPr>
          <a:lstStyle/>
          <a:p>
            <a:r>
              <a:rPr lang="it-IT" noProof="0" dirty="0">
                <a:solidFill>
                  <a:schemeClr val="bg2"/>
                </a:solidFill>
              </a:rPr>
              <a:t>Permette di ridurre la pesantezza dei calcoli, abbassando la dimensionalità del vettore features e permette al modello di generalizzare meglio, </a:t>
            </a:r>
            <a:r>
              <a:rPr lang="it-IT" noProof="0" dirty="0" err="1">
                <a:solidFill>
                  <a:schemeClr val="bg2"/>
                </a:solidFill>
              </a:rPr>
              <a:t>avitando</a:t>
            </a:r>
            <a:r>
              <a:rPr lang="it-IT" noProof="0" dirty="0">
                <a:solidFill>
                  <a:schemeClr val="bg2"/>
                </a:solidFill>
              </a:rPr>
              <a:t> l’</a:t>
            </a:r>
            <a:r>
              <a:rPr lang="it-IT" noProof="0" dirty="0" err="1">
                <a:solidFill>
                  <a:schemeClr val="bg2"/>
                </a:solidFill>
              </a:rPr>
              <a:t>overfitting</a:t>
            </a:r>
            <a:endParaRPr lang="it-IT" noProof="0" dirty="0">
              <a:solidFill>
                <a:schemeClr val="bg2"/>
              </a:solidFill>
            </a:endParaRPr>
          </a:p>
        </p:txBody>
      </p:sp>
      <p:pic>
        <p:nvPicPr>
          <p:cNvPr id="1026" name="Picture 2" descr="Recursive Feature Elimination — Yellowbrick v1.5 documentation">
            <a:extLst>
              <a:ext uri="{FF2B5EF4-FFF2-40B4-BE49-F238E27FC236}">
                <a16:creationId xmlns:a16="http://schemas.microsoft.com/office/drawing/2014/main" id="{C57CF521-BC31-7546-64AD-5F37DBF6AC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367548"/>
            <a:ext cx="5077314" cy="3490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604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AAEE6-AD93-119A-0882-F551006DC5D7}"/>
            </a:ext>
          </a:extLst>
        </p:cNvPr>
        <p:cNvGrpSpPr/>
        <p:nvPr/>
      </p:nvGrpSpPr>
      <p:grpSpPr>
        <a:xfrm>
          <a:off x="0" y="0"/>
          <a:ext cx="0" cy="0"/>
          <a:chOff x="0" y="0"/>
          <a:chExt cx="0" cy="0"/>
        </a:xfrm>
      </p:grpSpPr>
      <p:sp useBgFill="1">
        <p:nvSpPr>
          <p:cNvPr id="6" name="Rectangle 5">
            <a:hlinkClick r:id="rId5" action="ppaction://hlinksldjump"/>
            <a:extLst>
              <a:ext uri="{FF2B5EF4-FFF2-40B4-BE49-F238E27FC236}">
                <a16:creationId xmlns:a16="http://schemas.microsoft.com/office/drawing/2014/main" id="{8BD54998-CF79-8723-EE38-3D2EF9698B3E}"/>
              </a:ext>
            </a:extLst>
          </p:cNvPr>
          <p:cNvSpPr/>
          <p:nvPr/>
        </p:nvSpPr>
        <p:spPr>
          <a:xfrm>
            <a:off x="11068050" y="0"/>
            <a:ext cx="1132324" cy="113232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it-IT" dirty="0"/>
          </a:p>
        </p:txBody>
      </p:sp>
      <p:sp>
        <p:nvSpPr>
          <p:cNvPr id="4" name="任意多边形: 形状 17">
            <a:extLst>
              <a:ext uri="{FF2B5EF4-FFF2-40B4-BE49-F238E27FC236}">
                <a16:creationId xmlns:a16="http://schemas.microsoft.com/office/drawing/2014/main" id="{CD93FAD1-07A2-4235-C0BF-804B0989061F}"/>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46648306-3A38-2AEE-AD83-6552603A163D}"/>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0" name="任意多边形: 形状 17">
            <a:extLst>
              <a:ext uri="{FF2B5EF4-FFF2-40B4-BE49-F238E27FC236}">
                <a16:creationId xmlns:a16="http://schemas.microsoft.com/office/drawing/2014/main" id="{A54C6E40-3D1E-89F8-B297-9396712D9160}"/>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8" name="Titolo 7">
            <a:extLst>
              <a:ext uri="{FF2B5EF4-FFF2-40B4-BE49-F238E27FC236}">
                <a16:creationId xmlns:a16="http://schemas.microsoft.com/office/drawing/2014/main" id="{6BDC21EA-24F1-B35C-A9EB-2E527EE8CA82}"/>
              </a:ext>
            </a:extLst>
          </p:cNvPr>
          <p:cNvSpPr>
            <a:spLocks noGrp="1"/>
          </p:cNvSpPr>
          <p:nvPr>
            <p:ph type="title"/>
          </p:nvPr>
        </p:nvSpPr>
        <p:spPr/>
        <p:txBody>
          <a:bodyPr/>
          <a:lstStyle/>
          <a:p>
            <a:r>
              <a:rPr lang="it-IT" noProof="0">
                <a:solidFill>
                  <a:schemeClr val="tx2"/>
                </a:solidFill>
              </a:rPr>
              <a:t>Maximum </a:t>
            </a:r>
            <a:r>
              <a:rPr lang="it-IT" noProof="0" err="1">
                <a:solidFill>
                  <a:schemeClr val="tx2"/>
                </a:solidFill>
              </a:rPr>
              <a:t>Relevance</a:t>
            </a:r>
            <a:r>
              <a:rPr lang="it-IT" noProof="0">
                <a:solidFill>
                  <a:schemeClr val="tx2"/>
                </a:solidFill>
              </a:rPr>
              <a:t> Minimum </a:t>
            </a:r>
            <a:r>
              <a:rPr lang="it-IT" noProof="0" err="1">
                <a:solidFill>
                  <a:schemeClr val="tx2"/>
                </a:solidFill>
              </a:rPr>
              <a:t>Redundance</a:t>
            </a:r>
            <a:r>
              <a:rPr lang="it-IT" noProof="0">
                <a:solidFill>
                  <a:schemeClr val="tx2"/>
                </a:solidFill>
              </a:rPr>
              <a:t>(MRMR)</a:t>
            </a:r>
          </a:p>
        </p:txBody>
      </p:sp>
      <p:sp>
        <p:nvSpPr>
          <p:cNvPr id="9" name="CasellaDiTesto 8">
            <a:extLst>
              <a:ext uri="{FF2B5EF4-FFF2-40B4-BE49-F238E27FC236}">
                <a16:creationId xmlns:a16="http://schemas.microsoft.com/office/drawing/2014/main" id="{49976A2C-DBD2-5C9C-AF8F-A6D813636028}"/>
              </a:ext>
            </a:extLst>
          </p:cNvPr>
          <p:cNvSpPr txBox="1"/>
          <p:nvPr/>
        </p:nvSpPr>
        <p:spPr>
          <a:xfrm>
            <a:off x="695325" y="3429000"/>
            <a:ext cx="2992420" cy="1200329"/>
          </a:xfrm>
          <a:prstGeom prst="rect">
            <a:avLst/>
          </a:prstGeom>
          <a:noFill/>
        </p:spPr>
        <p:txBody>
          <a:bodyPr wrap="square" rtlCol="0">
            <a:spAutoFit/>
          </a:bodyPr>
          <a:lstStyle/>
          <a:p>
            <a:r>
              <a:rPr lang="it-IT" noProof="0">
                <a:solidFill>
                  <a:schemeClr val="tx2"/>
                </a:solidFill>
              </a:rPr>
              <a:t>Maximum </a:t>
            </a:r>
            <a:r>
              <a:rPr lang="it-IT" noProof="0" err="1">
                <a:solidFill>
                  <a:schemeClr val="tx2"/>
                </a:solidFill>
              </a:rPr>
              <a:t>relevance</a:t>
            </a:r>
            <a:r>
              <a:rPr lang="it-IT" noProof="0">
                <a:solidFill>
                  <a:schemeClr val="tx2"/>
                </a:solidFill>
              </a:rPr>
              <a:t>: Massimizza rilevanza rispetto alle classi (simile a Fisher score)</a:t>
            </a:r>
          </a:p>
        </p:txBody>
      </p:sp>
      <p:sp>
        <p:nvSpPr>
          <p:cNvPr id="10" name="CasellaDiTesto 9">
            <a:extLst>
              <a:ext uri="{FF2B5EF4-FFF2-40B4-BE49-F238E27FC236}">
                <a16:creationId xmlns:a16="http://schemas.microsoft.com/office/drawing/2014/main" id="{C1CFB1DD-6451-DD18-407C-C02A4B7FDF79}"/>
              </a:ext>
            </a:extLst>
          </p:cNvPr>
          <p:cNvSpPr txBox="1"/>
          <p:nvPr/>
        </p:nvSpPr>
        <p:spPr>
          <a:xfrm>
            <a:off x="697064" y="5098057"/>
            <a:ext cx="4247536" cy="1200329"/>
          </a:xfrm>
          <a:prstGeom prst="rect">
            <a:avLst/>
          </a:prstGeom>
          <a:noFill/>
        </p:spPr>
        <p:txBody>
          <a:bodyPr wrap="square" rtlCol="0">
            <a:spAutoFit/>
          </a:bodyPr>
          <a:lstStyle/>
          <a:p>
            <a:r>
              <a:rPr lang="it-IT" noProof="0" dirty="0">
                <a:solidFill>
                  <a:schemeClr val="tx2"/>
                </a:solidFill>
              </a:rPr>
              <a:t>Minimum </a:t>
            </a:r>
            <a:r>
              <a:rPr lang="it-IT" noProof="0" dirty="0" err="1">
                <a:solidFill>
                  <a:schemeClr val="tx2"/>
                </a:solidFill>
              </a:rPr>
              <a:t>redundance</a:t>
            </a:r>
            <a:r>
              <a:rPr lang="it-IT" noProof="0" dirty="0">
                <a:solidFill>
                  <a:schemeClr val="tx2"/>
                </a:solidFill>
              </a:rPr>
              <a:t>: minimizza la ridondanza tra le feature selezionate evitando che più feature postino la stessa informazione</a:t>
            </a:r>
          </a:p>
        </p:txBody>
      </p:sp>
      <p:sp>
        <p:nvSpPr>
          <p:cNvPr id="11" name="CasellaDiTesto 10">
            <a:extLst>
              <a:ext uri="{FF2B5EF4-FFF2-40B4-BE49-F238E27FC236}">
                <a16:creationId xmlns:a16="http://schemas.microsoft.com/office/drawing/2014/main" id="{FC144BB0-488C-A4E9-1329-365199DCEBD2}"/>
              </a:ext>
            </a:extLst>
          </p:cNvPr>
          <p:cNvSpPr txBox="1"/>
          <p:nvPr/>
        </p:nvSpPr>
        <p:spPr>
          <a:xfrm>
            <a:off x="8681883" y="5334328"/>
            <a:ext cx="3510117" cy="923330"/>
          </a:xfrm>
          <a:prstGeom prst="rect">
            <a:avLst/>
          </a:prstGeom>
          <a:noFill/>
        </p:spPr>
        <p:txBody>
          <a:bodyPr wrap="square" rtlCol="0">
            <a:spAutoFit/>
          </a:bodyPr>
          <a:lstStyle/>
          <a:p>
            <a:r>
              <a:rPr lang="it-IT" noProof="0" dirty="0">
                <a:solidFill>
                  <a:schemeClr val="bg1"/>
                </a:solidFill>
              </a:rPr>
              <a:t>Tecnica che mira a selezionare il sottoinsieme di caratteristiche più informative per la classificazione</a:t>
            </a:r>
          </a:p>
        </p:txBody>
      </p:sp>
      <p:pic>
        <p:nvPicPr>
          <p:cNvPr id="3" name="Picture 2">
            <a:extLst>
              <a:ext uri="{FF2B5EF4-FFF2-40B4-BE49-F238E27FC236}">
                <a16:creationId xmlns:a16="http://schemas.microsoft.com/office/drawing/2014/main" id="{6975E9E1-B16C-F62B-B2C4-F71BA246863A}"/>
              </a:ext>
            </a:extLst>
          </p:cNvPr>
          <p:cNvPicPr>
            <a:picLocks noChangeAspect="1"/>
          </p:cNvPicPr>
          <p:nvPr/>
        </p:nvPicPr>
        <p:blipFill>
          <a:blip r:embed="rId6"/>
          <a:stretch>
            <a:fillRect/>
          </a:stretch>
        </p:blipFill>
        <p:spPr>
          <a:xfrm>
            <a:off x="3006058" y="1550572"/>
            <a:ext cx="4521200" cy="1409700"/>
          </a:xfrm>
          <a:prstGeom prst="rect">
            <a:avLst/>
          </a:prstGeom>
        </p:spPr>
      </p:pic>
    </p:spTree>
    <p:extLst>
      <p:ext uri="{BB962C8B-B14F-4D97-AF65-F5344CB8AC3E}">
        <p14:creationId xmlns:p14="http://schemas.microsoft.com/office/powerpoint/2010/main" val="3855361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5A65C-9175-C1FD-C68D-E0A003693897}"/>
            </a:ext>
          </a:extLst>
        </p:cNvPr>
        <p:cNvGrpSpPr/>
        <p:nvPr/>
      </p:nvGrpSpPr>
      <p:grpSpPr>
        <a:xfrm>
          <a:off x="0" y="0"/>
          <a:ext cx="0" cy="0"/>
          <a:chOff x="0" y="0"/>
          <a:chExt cx="0" cy="0"/>
        </a:xfrm>
      </p:grpSpPr>
      <p:sp useBgFill="1">
        <p:nvSpPr>
          <p:cNvPr id="6" name="Rectangle 5">
            <a:hlinkClick r:id="rId5" action="ppaction://hlinksldjump"/>
            <a:extLst>
              <a:ext uri="{FF2B5EF4-FFF2-40B4-BE49-F238E27FC236}">
                <a16:creationId xmlns:a16="http://schemas.microsoft.com/office/drawing/2014/main" id="{C83EEC51-80A8-8A47-BD3B-62BEAE6ED745}"/>
              </a:ext>
            </a:extLst>
          </p:cNvPr>
          <p:cNvSpPr/>
          <p:nvPr/>
        </p:nvSpPr>
        <p:spPr>
          <a:xfrm>
            <a:off x="11068050" y="0"/>
            <a:ext cx="1132324" cy="113232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it-IT" dirty="0"/>
          </a:p>
        </p:txBody>
      </p:sp>
      <p:sp>
        <p:nvSpPr>
          <p:cNvPr id="4" name="任意多边形: 形状 17">
            <a:extLst>
              <a:ext uri="{FF2B5EF4-FFF2-40B4-BE49-F238E27FC236}">
                <a16:creationId xmlns:a16="http://schemas.microsoft.com/office/drawing/2014/main" id="{F4BAFD88-D17B-AE31-9B4B-2EFB1E869CD4}"/>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205434AC-EDE0-F337-A2F5-682320192335}"/>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0" name="任意多边形: 形状 17">
            <a:extLst>
              <a:ext uri="{FF2B5EF4-FFF2-40B4-BE49-F238E27FC236}">
                <a16:creationId xmlns:a16="http://schemas.microsoft.com/office/drawing/2014/main" id="{8EDD59B8-B489-D81C-3BC0-4C00708B347C}"/>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8" name="Titolo 7">
            <a:extLst>
              <a:ext uri="{FF2B5EF4-FFF2-40B4-BE49-F238E27FC236}">
                <a16:creationId xmlns:a16="http://schemas.microsoft.com/office/drawing/2014/main" id="{299940F3-C5AC-427E-1178-1C2B0038592E}"/>
              </a:ext>
            </a:extLst>
          </p:cNvPr>
          <p:cNvSpPr>
            <a:spLocks noGrp="1"/>
          </p:cNvSpPr>
          <p:nvPr>
            <p:ph type="title"/>
          </p:nvPr>
        </p:nvSpPr>
        <p:spPr/>
        <p:txBody>
          <a:bodyPr>
            <a:normAutofit fontScale="90000"/>
          </a:bodyPr>
          <a:lstStyle/>
          <a:p>
            <a:r>
              <a:rPr lang="it-IT" noProof="0" dirty="0">
                <a:solidFill>
                  <a:schemeClr val="tx2"/>
                </a:solidFill>
              </a:rPr>
              <a:t>Out-of-</a:t>
            </a:r>
            <a:r>
              <a:rPr lang="it-IT" noProof="0" dirty="0" err="1">
                <a:solidFill>
                  <a:schemeClr val="tx2"/>
                </a:solidFill>
              </a:rPr>
              <a:t>Bag</a:t>
            </a:r>
            <a:r>
              <a:rPr lang="it-IT" noProof="0" dirty="0">
                <a:solidFill>
                  <a:schemeClr val="tx2"/>
                </a:solidFill>
              </a:rPr>
              <a:t> </a:t>
            </a:r>
            <a:r>
              <a:rPr lang="it-IT" noProof="0" dirty="0" err="1">
                <a:solidFill>
                  <a:schemeClr val="tx2"/>
                </a:solidFill>
              </a:rPr>
              <a:t>Permuted</a:t>
            </a:r>
            <a:r>
              <a:rPr lang="it-IT" noProof="0" dirty="0">
                <a:solidFill>
                  <a:schemeClr val="tx2"/>
                </a:solidFill>
              </a:rPr>
              <a:t> </a:t>
            </a:r>
            <a:r>
              <a:rPr lang="it-IT" noProof="0" dirty="0" err="1">
                <a:solidFill>
                  <a:schemeClr val="tx2"/>
                </a:solidFill>
              </a:rPr>
              <a:t>Importance</a:t>
            </a:r>
            <a:r>
              <a:rPr lang="it-IT" noProof="0" dirty="0">
                <a:solidFill>
                  <a:schemeClr val="tx2"/>
                </a:solidFill>
              </a:rPr>
              <a:t> </a:t>
            </a:r>
            <a:br>
              <a:rPr lang="it-IT" noProof="0" dirty="0">
                <a:solidFill>
                  <a:schemeClr val="tx2"/>
                </a:solidFill>
              </a:rPr>
            </a:br>
            <a:r>
              <a:rPr lang="it-IT" noProof="0" dirty="0">
                <a:solidFill>
                  <a:schemeClr val="tx2"/>
                </a:solidFill>
              </a:rPr>
              <a:t>(</a:t>
            </a:r>
            <a:r>
              <a:rPr lang="it-IT" noProof="0" dirty="0" err="1">
                <a:solidFill>
                  <a:schemeClr val="tx2"/>
                </a:solidFill>
              </a:rPr>
              <a:t>OOBPermutedImportance</a:t>
            </a:r>
            <a:r>
              <a:rPr lang="it-IT" noProof="0" dirty="0">
                <a:solidFill>
                  <a:schemeClr val="tx2"/>
                </a:solidFill>
              </a:rPr>
              <a:t>)</a:t>
            </a:r>
          </a:p>
        </p:txBody>
      </p:sp>
      <p:sp>
        <p:nvSpPr>
          <p:cNvPr id="3" name="CasellaDiTesto 2">
            <a:extLst>
              <a:ext uri="{FF2B5EF4-FFF2-40B4-BE49-F238E27FC236}">
                <a16:creationId xmlns:a16="http://schemas.microsoft.com/office/drawing/2014/main" id="{AF25D643-9207-44A8-1986-C5F8B4AA0A54}"/>
              </a:ext>
            </a:extLst>
          </p:cNvPr>
          <p:cNvSpPr txBox="1"/>
          <p:nvPr/>
        </p:nvSpPr>
        <p:spPr>
          <a:xfrm>
            <a:off x="845574" y="1394385"/>
            <a:ext cx="7934632" cy="2585323"/>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chemeClr val="tx2"/>
                </a:solidFill>
              </a:rPr>
              <a:t>È una tecnica usata per stimare l'importanza delle features in un classificatore random </a:t>
            </a:r>
            <a:r>
              <a:rPr lang="it-IT" dirty="0" err="1">
                <a:solidFill>
                  <a:schemeClr val="tx2"/>
                </a:solidFill>
              </a:rPr>
              <a:t>forest</a:t>
            </a:r>
            <a:r>
              <a:rPr lang="it-IT" dirty="0">
                <a:solidFill>
                  <a:schemeClr val="tx2"/>
                </a:solidFill>
              </a:rPr>
              <a:t> (</a:t>
            </a:r>
            <a:r>
              <a:rPr lang="it-IT" dirty="0" err="1">
                <a:solidFill>
                  <a:schemeClr val="tx2"/>
                </a:solidFill>
              </a:rPr>
              <a:t>fitcensemble</a:t>
            </a:r>
            <a:r>
              <a:rPr lang="it-IT" dirty="0">
                <a:solidFill>
                  <a:schemeClr val="tx2"/>
                </a:solidFill>
              </a:rPr>
              <a:t>) allenato con </a:t>
            </a:r>
            <a:r>
              <a:rPr lang="it-IT" dirty="0" err="1">
                <a:solidFill>
                  <a:schemeClr val="tx2"/>
                </a:solidFill>
              </a:rPr>
              <a:t>bagging</a:t>
            </a:r>
            <a:endParaRPr lang="it-IT" dirty="0">
              <a:solidFill>
                <a:schemeClr val="tx2"/>
              </a:solidFill>
            </a:endParaRPr>
          </a:p>
          <a:p>
            <a:pPr marL="742950" lvl="1" indent="-285750">
              <a:buFont typeface="Arial" panose="020B0604020202020204" pitchFamily="34" charset="0"/>
              <a:buChar char="•"/>
            </a:pPr>
            <a:r>
              <a:rPr lang="it-IT" dirty="0">
                <a:solidFill>
                  <a:schemeClr val="tx2"/>
                </a:solidFill>
              </a:rPr>
              <a:t>ogni albero è allenato su una porzione del dataset (</a:t>
            </a:r>
            <a:r>
              <a:rPr lang="it-IT" dirty="0" err="1">
                <a:solidFill>
                  <a:schemeClr val="tx2"/>
                </a:solidFill>
              </a:rPr>
              <a:t>bagging</a:t>
            </a:r>
            <a:r>
              <a:rPr lang="it-IT" dirty="0">
                <a:solidFill>
                  <a:schemeClr val="tx2"/>
                </a:solidFill>
              </a:rPr>
              <a:t>)</a:t>
            </a:r>
          </a:p>
          <a:p>
            <a:pPr marL="742950" lvl="1" indent="-285750">
              <a:buFont typeface="Arial" panose="020B0604020202020204" pitchFamily="34" charset="0"/>
              <a:buChar char="•"/>
            </a:pPr>
            <a:r>
              <a:rPr lang="it-IT" dirty="0">
                <a:solidFill>
                  <a:schemeClr val="tx2"/>
                </a:solidFill>
              </a:rPr>
              <a:t>alcuni dati non sono quindi selezionati dal singolo albero (out-of-</a:t>
            </a:r>
            <a:r>
              <a:rPr lang="it-IT" dirty="0" err="1">
                <a:solidFill>
                  <a:schemeClr val="tx2"/>
                </a:solidFill>
              </a:rPr>
              <a:t>bag</a:t>
            </a:r>
            <a:r>
              <a:rPr lang="it-IT" dirty="0">
                <a:solidFill>
                  <a:schemeClr val="tx2"/>
                </a:solidFill>
              </a:rPr>
              <a:t>)</a:t>
            </a:r>
          </a:p>
          <a:p>
            <a:pPr marL="285750" indent="-285750">
              <a:buFont typeface="Arial" panose="020B0604020202020204" pitchFamily="34" charset="0"/>
              <a:buChar char="•"/>
            </a:pPr>
            <a:r>
              <a:rPr lang="it-IT" dirty="0">
                <a:solidFill>
                  <a:schemeClr val="tx2"/>
                </a:solidFill>
              </a:rPr>
              <a:t>per ogni albero si calcola quanto peggiora l'accuratezza predittiva quando di permuta una singola feature nei dati fuori borsa</a:t>
            </a:r>
          </a:p>
          <a:p>
            <a:pPr marL="742950" lvl="1" indent="-285750">
              <a:buFont typeface="Arial" panose="020B0604020202020204" pitchFamily="34" charset="0"/>
              <a:buChar char="•"/>
            </a:pPr>
            <a:r>
              <a:rPr lang="it-IT" dirty="0">
                <a:solidFill>
                  <a:schemeClr val="tx2"/>
                </a:solidFill>
              </a:rPr>
              <a:t>Permutazione (rimescolamento casuale dei dati della feature)</a:t>
            </a:r>
          </a:p>
          <a:p>
            <a:pPr marL="285750" indent="-285750">
              <a:buFont typeface="Arial" panose="020B0604020202020204" pitchFamily="34" charset="0"/>
              <a:buChar char="•"/>
            </a:pPr>
            <a:r>
              <a:rPr lang="it-IT" dirty="0">
                <a:solidFill>
                  <a:schemeClr val="tx2"/>
                </a:solidFill>
              </a:rPr>
              <a:t>maggiore </a:t>
            </a:r>
            <a:r>
              <a:rPr lang="it-IT" dirty="0" err="1">
                <a:solidFill>
                  <a:schemeClr val="tx2"/>
                </a:solidFill>
              </a:rPr>
              <a:t>é</a:t>
            </a:r>
            <a:r>
              <a:rPr lang="it-IT" dirty="0">
                <a:solidFill>
                  <a:schemeClr val="tx2"/>
                </a:solidFill>
              </a:rPr>
              <a:t> il degrado delle informazioni, maggiore l'importanza della feature</a:t>
            </a:r>
          </a:p>
          <a:p>
            <a:pPr marL="742950" lvl="1" indent="-285750">
              <a:buFont typeface="Arial" panose="020B0604020202020204" pitchFamily="34" charset="0"/>
              <a:buChar char="•"/>
            </a:pPr>
            <a:r>
              <a:rPr lang="it-IT" dirty="0">
                <a:solidFill>
                  <a:schemeClr val="tx2"/>
                </a:solidFill>
              </a:rPr>
              <a:t>Viene mediato il peggioramento su tutti gli alberi per estrarre un valore </a:t>
            </a:r>
          </a:p>
        </p:txBody>
      </p:sp>
      <p:sp>
        <p:nvSpPr>
          <p:cNvPr id="5" name="CasellaDiTesto 4">
            <a:extLst>
              <a:ext uri="{FF2B5EF4-FFF2-40B4-BE49-F238E27FC236}">
                <a16:creationId xmlns:a16="http://schemas.microsoft.com/office/drawing/2014/main" id="{11B1851E-FAF9-E34A-2261-5EB8D4F943BC}"/>
              </a:ext>
            </a:extLst>
          </p:cNvPr>
          <p:cNvSpPr txBox="1"/>
          <p:nvPr/>
        </p:nvSpPr>
        <p:spPr>
          <a:xfrm>
            <a:off x="8185216" y="5523993"/>
            <a:ext cx="4001729" cy="923330"/>
          </a:xfrm>
          <a:prstGeom prst="rect">
            <a:avLst/>
          </a:prstGeom>
          <a:noFill/>
        </p:spPr>
        <p:txBody>
          <a:bodyPr wrap="square" rtlCol="0">
            <a:spAutoFit/>
          </a:bodyPr>
          <a:lstStyle/>
          <a:p>
            <a:r>
              <a:rPr lang="it-IT" noProof="0">
                <a:solidFill>
                  <a:schemeClr val="bg1"/>
                </a:solidFill>
              </a:rPr>
              <a:t>Questa misura è utile per identificare le feature più rilevanti nel modello e migliorarne l’interpretabilità</a:t>
            </a:r>
          </a:p>
        </p:txBody>
      </p:sp>
    </p:spTree>
    <p:extLst>
      <p:ext uri="{BB962C8B-B14F-4D97-AF65-F5344CB8AC3E}">
        <p14:creationId xmlns:p14="http://schemas.microsoft.com/office/powerpoint/2010/main" val="2652489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E901AC8-6255-C6BA-7403-86974FF2930B}"/>
              </a:ext>
            </a:extLst>
          </p:cNvPr>
          <p:cNvSpPr/>
          <p:nvPr/>
        </p:nvSpPr>
        <p:spPr>
          <a:xfrm>
            <a:off x="1026088" y="2300860"/>
            <a:ext cx="10139824" cy="3960440"/>
          </a:xfrm>
          <a:prstGeom prst="roundRect">
            <a:avLst>
              <a:gd name="adj" fmla="val 8192"/>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sym typeface="+mn-lt"/>
            </a:endParaRPr>
          </a:p>
        </p:txBody>
      </p:sp>
      <p:sp>
        <p:nvSpPr>
          <p:cNvPr id="3" name="Title 2">
            <a:extLst>
              <a:ext uri="{FF2B5EF4-FFF2-40B4-BE49-F238E27FC236}">
                <a16:creationId xmlns:a16="http://schemas.microsoft.com/office/drawing/2014/main" id="{E032E7D4-7B89-FF4B-160B-DEEDDD8F578C}"/>
              </a:ext>
            </a:extLst>
          </p:cNvPr>
          <p:cNvSpPr>
            <a:spLocks noGrp="1"/>
          </p:cNvSpPr>
          <p:nvPr>
            <p:ph type="title"/>
          </p:nvPr>
        </p:nvSpPr>
        <p:spPr>
          <a:xfrm>
            <a:off x="696000" y="474673"/>
            <a:ext cx="10800000" cy="720000"/>
          </a:xfrm>
        </p:spPr>
        <p:txBody>
          <a:bodyPr anchor="ctr">
            <a:normAutofit/>
          </a:bodyPr>
          <a:lstStyle/>
          <a:p>
            <a:pPr algn="ctr"/>
            <a:r>
              <a:rPr lang="it-IT" sz="4400" noProof="0">
                <a:solidFill>
                  <a:schemeClr val="tx2"/>
                </a:solidFill>
                <a:latin typeface="+mn-lt"/>
                <a:ea typeface="微软雅黑" panose="020B0503020204020204" pitchFamily="34" charset="-122"/>
                <a:cs typeface="+mn-ea"/>
                <a:sym typeface="+mn-lt"/>
              </a:rPr>
              <a:t>Problemi da Affrontare</a:t>
            </a:r>
          </a:p>
        </p:txBody>
      </p:sp>
      <p:sp>
        <p:nvSpPr>
          <p:cNvPr id="5" name="Rectangle: Rounded Corners 4">
            <a:extLst>
              <a:ext uri="{FF2B5EF4-FFF2-40B4-BE49-F238E27FC236}">
                <a16:creationId xmlns:a16="http://schemas.microsoft.com/office/drawing/2014/main" id="{8539B72E-6591-DE6B-2AA9-A4EA05AF840F}"/>
              </a:ext>
            </a:extLst>
          </p:cNvPr>
          <p:cNvSpPr/>
          <p:nvPr/>
        </p:nvSpPr>
        <p:spPr>
          <a:xfrm>
            <a:off x="4691984" y="1990281"/>
            <a:ext cx="2808032" cy="66807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noProof="0">
                <a:ea typeface="微软雅黑" panose="020B0503020204020204" pitchFamily="34" charset="-122"/>
                <a:cs typeface="+mn-ea"/>
                <a:sym typeface="+mn-lt"/>
              </a:rPr>
              <a:t>Problemi</a:t>
            </a:r>
          </a:p>
        </p:txBody>
      </p:sp>
      <p:sp>
        <p:nvSpPr>
          <p:cNvPr id="7" name="Rectangle 6">
            <a:extLst>
              <a:ext uri="{FF2B5EF4-FFF2-40B4-BE49-F238E27FC236}">
                <a16:creationId xmlns:a16="http://schemas.microsoft.com/office/drawing/2014/main" id="{2B834FAB-37DF-DF9A-F2B8-2A81A7F0C893}"/>
              </a:ext>
            </a:extLst>
          </p:cNvPr>
          <p:cNvSpPr/>
          <p:nvPr/>
        </p:nvSpPr>
        <p:spPr>
          <a:xfrm>
            <a:off x="1866056" y="2881949"/>
            <a:ext cx="6660106" cy="461665"/>
          </a:xfrm>
          <a:prstGeom prst="rect">
            <a:avLst/>
          </a:prstGeom>
        </p:spPr>
        <p:txBody>
          <a:bodyPr wrap="square">
            <a:spAutoFit/>
          </a:bodyPr>
          <a:lstStyle/>
          <a:p>
            <a:pPr marL="285750" indent="-285750" fontAlgn="base">
              <a:buFont typeface="Arial" panose="020B0604020202020204" pitchFamily="34" charset="0"/>
              <a:buChar char="•"/>
            </a:pPr>
            <a:r>
              <a:rPr lang="it-IT" sz="2400" noProof="0">
                <a:solidFill>
                  <a:schemeClr val="tx1">
                    <a:lumMod val="65000"/>
                    <a:lumOff val="35000"/>
                  </a:schemeClr>
                </a:solidFill>
                <a:ea typeface="微软雅黑" panose="020B0503020204020204" pitchFamily="34" charset="-122"/>
                <a:cs typeface="+mn-ea"/>
                <a:sym typeface="+mn-lt"/>
              </a:rPr>
              <a:t>Oggetti estranei nell’immagine. </a:t>
            </a:r>
          </a:p>
        </p:txBody>
      </p:sp>
      <p:sp>
        <p:nvSpPr>
          <p:cNvPr id="8" name="Rectangle 7">
            <a:extLst>
              <a:ext uri="{FF2B5EF4-FFF2-40B4-BE49-F238E27FC236}">
                <a16:creationId xmlns:a16="http://schemas.microsoft.com/office/drawing/2014/main" id="{24F9D9CB-EBFC-C7F9-489E-862958F8ACE0}"/>
              </a:ext>
            </a:extLst>
          </p:cNvPr>
          <p:cNvSpPr/>
          <p:nvPr/>
        </p:nvSpPr>
        <p:spPr>
          <a:xfrm>
            <a:off x="1866056" y="3476342"/>
            <a:ext cx="6660106" cy="461665"/>
          </a:xfrm>
          <a:prstGeom prst="rect">
            <a:avLst/>
          </a:prstGeom>
        </p:spPr>
        <p:txBody>
          <a:bodyPr wrap="square">
            <a:spAutoFit/>
          </a:bodyPr>
          <a:lstStyle/>
          <a:p>
            <a:pPr marL="285750" indent="-285750" fontAlgn="base">
              <a:buFont typeface="Arial" panose="020B0604020202020204" pitchFamily="34" charset="0"/>
              <a:buChar char="•"/>
            </a:pPr>
            <a:r>
              <a:rPr lang="it-IT" sz="2400" noProof="0">
                <a:solidFill>
                  <a:schemeClr val="tx1">
                    <a:lumMod val="65000"/>
                    <a:lumOff val="35000"/>
                  </a:schemeClr>
                </a:solidFill>
                <a:ea typeface="微软雅黑" panose="020B0503020204020204" pitchFamily="34" charset="-122"/>
                <a:cs typeface="+mn-ea"/>
                <a:sym typeface="+mn-lt"/>
              </a:rPr>
              <a:t>Riflesso nelle foglie</a:t>
            </a:r>
          </a:p>
        </p:txBody>
      </p:sp>
      <p:sp>
        <p:nvSpPr>
          <p:cNvPr id="11" name="Rectangle 10">
            <a:extLst>
              <a:ext uri="{FF2B5EF4-FFF2-40B4-BE49-F238E27FC236}">
                <a16:creationId xmlns:a16="http://schemas.microsoft.com/office/drawing/2014/main" id="{864D01EC-7D5C-E575-0D74-9D7BCD3B26FC}"/>
              </a:ext>
            </a:extLst>
          </p:cNvPr>
          <p:cNvSpPr/>
          <p:nvPr/>
        </p:nvSpPr>
        <p:spPr>
          <a:xfrm>
            <a:off x="1866056" y="4070735"/>
            <a:ext cx="6660106" cy="461665"/>
          </a:xfrm>
          <a:prstGeom prst="rect">
            <a:avLst/>
          </a:prstGeom>
        </p:spPr>
        <p:txBody>
          <a:bodyPr wrap="square">
            <a:spAutoFit/>
          </a:bodyPr>
          <a:lstStyle/>
          <a:p>
            <a:pPr marL="285750" indent="-285750" fontAlgn="base">
              <a:buFont typeface="Arial" panose="020B0604020202020204" pitchFamily="34" charset="0"/>
              <a:buChar char="•"/>
            </a:pPr>
            <a:r>
              <a:rPr lang="it-IT" sz="2400" noProof="0">
                <a:solidFill>
                  <a:schemeClr val="tx1">
                    <a:lumMod val="65000"/>
                    <a:lumOff val="35000"/>
                  </a:schemeClr>
                </a:solidFill>
                <a:ea typeface="微软雅黑" panose="020B0503020204020204" pitchFamily="34" charset="-122"/>
                <a:cs typeface="+mn-ea"/>
                <a:sym typeface="+mn-lt"/>
              </a:rPr>
              <a:t>Tinta chiara delle foglie </a:t>
            </a:r>
          </a:p>
        </p:txBody>
      </p:sp>
      <p:sp>
        <p:nvSpPr>
          <p:cNvPr id="12" name="Rectangle 11">
            <a:extLst>
              <a:ext uri="{FF2B5EF4-FFF2-40B4-BE49-F238E27FC236}">
                <a16:creationId xmlns:a16="http://schemas.microsoft.com/office/drawing/2014/main" id="{7F54ABDD-6544-A04E-B9A6-2F1693F637A6}"/>
              </a:ext>
            </a:extLst>
          </p:cNvPr>
          <p:cNvSpPr/>
          <p:nvPr/>
        </p:nvSpPr>
        <p:spPr>
          <a:xfrm>
            <a:off x="1866056" y="4705087"/>
            <a:ext cx="6660106" cy="461665"/>
          </a:xfrm>
          <a:prstGeom prst="rect">
            <a:avLst/>
          </a:prstGeom>
        </p:spPr>
        <p:txBody>
          <a:bodyPr wrap="square">
            <a:spAutoFit/>
          </a:bodyPr>
          <a:lstStyle/>
          <a:p>
            <a:pPr marL="285750" indent="-285750" fontAlgn="base">
              <a:buFont typeface="Arial" panose="020B0604020202020204" pitchFamily="34" charset="0"/>
              <a:buChar char="•"/>
            </a:pPr>
            <a:r>
              <a:rPr lang="it-IT" sz="2400" noProof="0">
                <a:solidFill>
                  <a:schemeClr val="tx1">
                    <a:lumMod val="65000"/>
                    <a:lumOff val="35000"/>
                  </a:schemeClr>
                </a:solidFill>
                <a:ea typeface="微软雅黑" panose="020B0503020204020204" pitchFamily="34" charset="-122"/>
                <a:cs typeface="+mn-ea"/>
                <a:sym typeface="+mn-lt"/>
              </a:rPr>
              <a:t>Foglie Ruotate</a:t>
            </a:r>
          </a:p>
        </p:txBody>
      </p:sp>
      <p:sp>
        <p:nvSpPr>
          <p:cNvPr id="27" name="Oval 26">
            <a:extLst>
              <a:ext uri="{FF2B5EF4-FFF2-40B4-BE49-F238E27FC236}">
                <a16:creationId xmlns:a16="http://schemas.microsoft.com/office/drawing/2014/main" id="{9645866C-9E70-FE71-6BF2-2A9510B7274B}"/>
              </a:ext>
            </a:extLst>
          </p:cNvPr>
          <p:cNvSpPr/>
          <p:nvPr/>
        </p:nvSpPr>
        <p:spPr>
          <a:xfrm>
            <a:off x="5847659" y="1515079"/>
            <a:ext cx="668072" cy="66807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sym typeface="+mn-lt"/>
            </a:endParaRPr>
          </a:p>
        </p:txBody>
      </p:sp>
      <p:pic>
        <p:nvPicPr>
          <p:cNvPr id="24" name="Graphic 23" descr="Thought with solid fill">
            <a:extLst>
              <a:ext uri="{FF2B5EF4-FFF2-40B4-BE49-F238E27FC236}">
                <a16:creationId xmlns:a16="http://schemas.microsoft.com/office/drawing/2014/main" id="{2A220B54-E047-EFBF-1951-D24EE33A5B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5695" y="1654341"/>
            <a:ext cx="432000" cy="432000"/>
          </a:xfrm>
          <a:prstGeom prst="rect">
            <a:avLst/>
          </a:prstGeom>
        </p:spPr>
      </p:pic>
      <p:sp>
        <p:nvSpPr>
          <p:cNvPr id="4" name="Rectangle 11">
            <a:extLst>
              <a:ext uri="{FF2B5EF4-FFF2-40B4-BE49-F238E27FC236}">
                <a16:creationId xmlns:a16="http://schemas.microsoft.com/office/drawing/2014/main" id="{C1809775-DF2B-D6E8-B140-E96BC90A5740}"/>
              </a:ext>
            </a:extLst>
          </p:cNvPr>
          <p:cNvSpPr/>
          <p:nvPr/>
        </p:nvSpPr>
        <p:spPr>
          <a:xfrm>
            <a:off x="1866056" y="5378519"/>
            <a:ext cx="6660106" cy="461665"/>
          </a:xfrm>
          <a:prstGeom prst="rect">
            <a:avLst/>
          </a:prstGeom>
        </p:spPr>
        <p:txBody>
          <a:bodyPr wrap="square">
            <a:spAutoFit/>
          </a:bodyPr>
          <a:lstStyle/>
          <a:p>
            <a:pPr marL="285750" indent="-285750" fontAlgn="base">
              <a:buFont typeface="Arial" panose="020B0604020202020204" pitchFamily="34" charset="0"/>
              <a:buChar char="•"/>
            </a:pPr>
            <a:r>
              <a:rPr lang="it-IT" sz="2400" noProof="0">
                <a:solidFill>
                  <a:schemeClr val="tx1">
                    <a:lumMod val="65000"/>
                    <a:lumOff val="35000"/>
                  </a:schemeClr>
                </a:solidFill>
                <a:ea typeface="微软雅黑" panose="020B0503020204020204" pitchFamily="34" charset="-122"/>
                <a:cs typeface="+mn-ea"/>
                <a:sym typeface="+mn-lt"/>
              </a:rPr>
              <a:t>Foglie con Forma e texture simile</a:t>
            </a:r>
          </a:p>
        </p:txBody>
      </p:sp>
    </p:spTree>
    <p:extLst>
      <p:ext uri="{BB962C8B-B14F-4D97-AF65-F5344CB8AC3E}">
        <p14:creationId xmlns:p14="http://schemas.microsoft.com/office/powerpoint/2010/main" val="806762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16CEF-DD3E-3DDD-CCDA-E08CD1AE294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557288A-26C2-8988-E591-9FC89CAF2DEF}"/>
              </a:ext>
            </a:extLst>
          </p:cNvPr>
          <p:cNvSpPr>
            <a:spLocks noGrp="1"/>
          </p:cNvSpPr>
          <p:nvPr>
            <p:ph type="title"/>
          </p:nvPr>
        </p:nvSpPr>
        <p:spPr>
          <a:xfrm>
            <a:off x="579577" y="872917"/>
            <a:ext cx="10800000" cy="720000"/>
          </a:xfrm>
        </p:spPr>
        <p:txBody>
          <a:bodyPr anchor="ctr">
            <a:normAutofit/>
          </a:bodyPr>
          <a:lstStyle/>
          <a:p>
            <a:r>
              <a:rPr lang="it-IT" sz="4400" noProof="0">
                <a:solidFill>
                  <a:schemeClr val="tx2"/>
                </a:solidFill>
                <a:latin typeface="+mn-lt"/>
                <a:ea typeface="微软雅黑" panose="020B0503020204020204" pitchFamily="34" charset="-122"/>
                <a:cs typeface="+mn-ea"/>
                <a:sym typeface="+mn-lt"/>
              </a:rPr>
              <a:t>01-Acquisizione delle Immagini</a:t>
            </a:r>
          </a:p>
        </p:txBody>
      </p:sp>
      <p:sp>
        <p:nvSpPr>
          <p:cNvPr id="2" name="任意多边形: 形状 31">
            <a:extLst>
              <a:ext uri="{FF2B5EF4-FFF2-40B4-BE49-F238E27FC236}">
                <a16:creationId xmlns:a16="http://schemas.microsoft.com/office/drawing/2014/main" id="{A2086821-ACF4-1BBE-7338-461B5504108B}"/>
              </a:ext>
            </a:extLst>
          </p:cNvPr>
          <p:cNvSpPr/>
          <p:nvPr>
            <p:custDataLst>
              <p:tags r:id="rId1"/>
            </p:custDataLst>
          </p:nvPr>
        </p:nvSpPr>
        <p:spPr>
          <a:xfrm>
            <a:off x="291670" y="3484725"/>
            <a:ext cx="399223" cy="1024024"/>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grpSp>
        <p:nvGrpSpPr>
          <p:cNvPr id="12" name="Gruppo 11">
            <a:extLst>
              <a:ext uri="{FF2B5EF4-FFF2-40B4-BE49-F238E27FC236}">
                <a16:creationId xmlns:a16="http://schemas.microsoft.com/office/drawing/2014/main" id="{DCF5BB7D-077C-609E-A3C5-D95AD7647871}"/>
              </a:ext>
            </a:extLst>
          </p:cNvPr>
          <p:cNvGrpSpPr/>
          <p:nvPr/>
        </p:nvGrpSpPr>
        <p:grpSpPr>
          <a:xfrm>
            <a:off x="202488" y="2487158"/>
            <a:ext cx="11671750" cy="3055303"/>
            <a:chOff x="696879" y="2457661"/>
            <a:chExt cx="11671750" cy="3055303"/>
          </a:xfrm>
        </p:grpSpPr>
        <p:grpSp>
          <p:nvGrpSpPr>
            <p:cNvPr id="4" name="Group 3">
              <a:extLst>
                <a:ext uri="{FF2B5EF4-FFF2-40B4-BE49-F238E27FC236}">
                  <a16:creationId xmlns:a16="http://schemas.microsoft.com/office/drawing/2014/main" id="{3A1E980A-374B-6E71-EBF4-E4D3A500644A}"/>
                </a:ext>
              </a:extLst>
            </p:cNvPr>
            <p:cNvGrpSpPr/>
            <p:nvPr/>
          </p:nvGrpSpPr>
          <p:grpSpPr>
            <a:xfrm>
              <a:off x="696879" y="2457661"/>
              <a:ext cx="9523480" cy="3045472"/>
              <a:chOff x="605439" y="2356456"/>
              <a:chExt cx="12383397" cy="3071737"/>
            </a:xfrm>
          </p:grpSpPr>
          <p:sp>
            <p:nvSpPr>
              <p:cNvPr id="65" name="Freeform 4">
                <a:extLst>
                  <a:ext uri="{FF2B5EF4-FFF2-40B4-BE49-F238E27FC236}">
                    <a16:creationId xmlns:a16="http://schemas.microsoft.com/office/drawing/2014/main" id="{C0FF88CF-E4F2-23E1-D889-9E142C2889B4}"/>
                  </a:ext>
                </a:extLst>
              </p:cNvPr>
              <p:cNvSpPr/>
              <p:nvPr>
                <p:custDataLst>
                  <p:tags r:id="rId5"/>
                </p:custDataLst>
              </p:nvPr>
            </p:nvSpPr>
            <p:spPr>
              <a:xfrm>
                <a:off x="7543504" y="2363163"/>
                <a:ext cx="2640525" cy="3065030"/>
              </a:xfrm>
              <a:custGeom>
                <a:avLst/>
                <a:gdLst>
                  <a:gd name="connsiteX0" fmla="*/ 2901949 w 3176990"/>
                  <a:gd name="connsiteY0" fmla="*/ 0 h 2901950"/>
                  <a:gd name="connsiteX1" fmla="*/ 2901948 w 3176990"/>
                  <a:gd name="connsiteY1" fmla="*/ 1181659 h 2901950"/>
                  <a:gd name="connsiteX2" fmla="*/ 3176990 w 3176990"/>
                  <a:gd name="connsiteY2" fmla="*/ 1450974 h 2901950"/>
                  <a:gd name="connsiteX3" fmla="*/ 2901948 w 3176990"/>
                  <a:gd name="connsiteY3" fmla="*/ 1720293 h 2901950"/>
                  <a:gd name="connsiteX4" fmla="*/ 2901947 w 3176990"/>
                  <a:gd name="connsiteY4" fmla="*/ 2901950 h 2901950"/>
                  <a:gd name="connsiteX5" fmla="*/ 0 w 3176990"/>
                  <a:gd name="connsiteY5" fmla="*/ 2901949 h 2901950"/>
                  <a:gd name="connsiteX6" fmla="*/ 1 w 3176990"/>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90" h="2901950">
                    <a:moveTo>
                      <a:pt x="2901949" y="0"/>
                    </a:moveTo>
                    <a:lnTo>
                      <a:pt x="2901948" y="1181659"/>
                    </a:lnTo>
                    <a:lnTo>
                      <a:pt x="3176990" y="1450974"/>
                    </a:lnTo>
                    <a:lnTo>
                      <a:pt x="2901948" y="1720293"/>
                    </a:lnTo>
                    <a:lnTo>
                      <a:pt x="2901947" y="2901950"/>
                    </a:lnTo>
                    <a:lnTo>
                      <a:pt x="0" y="2901949"/>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100" b="1" noProof="0">
                  <a:solidFill>
                    <a:schemeClr val="tx2"/>
                  </a:solidFill>
                  <a:ea typeface="微软雅黑" panose="020B0503020204020204" pitchFamily="34" charset="-122"/>
                  <a:cs typeface="+mn-ea"/>
                  <a:sym typeface="+mn-lt"/>
                </a:endParaRPr>
              </a:p>
            </p:txBody>
          </p:sp>
          <p:sp>
            <p:nvSpPr>
              <p:cNvPr id="97" name="Freeform 19">
                <a:extLst>
                  <a:ext uri="{FF2B5EF4-FFF2-40B4-BE49-F238E27FC236}">
                    <a16:creationId xmlns:a16="http://schemas.microsoft.com/office/drawing/2014/main" id="{55D0C408-400A-67EE-865C-94458ED6B2D9}"/>
                  </a:ext>
                </a:extLst>
              </p:cNvPr>
              <p:cNvSpPr/>
              <p:nvPr>
                <p:custDataLst>
                  <p:tags r:id="rId6"/>
                </p:custDataLst>
              </p:nvPr>
            </p:nvSpPr>
            <p:spPr>
              <a:xfrm>
                <a:off x="4750104"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1" tIns="479653" rIns="430806"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sp>
            <p:nvSpPr>
              <p:cNvPr id="30" name="任意多边形: 形状 29">
                <a:extLst>
                  <a:ext uri="{FF2B5EF4-FFF2-40B4-BE49-F238E27FC236}">
                    <a16:creationId xmlns:a16="http://schemas.microsoft.com/office/drawing/2014/main" id="{ED8652C2-5801-030A-048F-A6EFDEDD2E99}"/>
                  </a:ext>
                </a:extLst>
              </p:cNvPr>
              <p:cNvSpPr/>
              <p:nvPr>
                <p:custDataLst>
                  <p:tags r:id="rId7"/>
                </p:custDataLst>
              </p:nvPr>
            </p:nvSpPr>
            <p:spPr>
              <a:xfrm>
                <a:off x="605439" y="3362627"/>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32" name="任意多边形: 形状 31">
                <a:extLst>
                  <a:ext uri="{FF2B5EF4-FFF2-40B4-BE49-F238E27FC236}">
                    <a16:creationId xmlns:a16="http://schemas.microsoft.com/office/drawing/2014/main" id="{03993CF0-3D70-7733-0213-551F28C871E0}"/>
                  </a:ext>
                </a:extLst>
              </p:cNvPr>
              <p:cNvSpPr/>
              <p:nvPr>
                <p:custDataLst>
                  <p:tags r:id="rId8"/>
                </p:custDataLst>
              </p:nvPr>
            </p:nvSpPr>
            <p:spPr>
              <a:xfrm>
                <a:off x="4766553" y="3362626"/>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2</a:t>
                </a:r>
              </a:p>
            </p:txBody>
          </p:sp>
          <p:sp>
            <p:nvSpPr>
              <p:cNvPr id="139" name="Freeform 25">
                <a:extLst>
                  <a:ext uri="{FF2B5EF4-FFF2-40B4-BE49-F238E27FC236}">
                    <a16:creationId xmlns:a16="http://schemas.microsoft.com/office/drawing/2014/main" id="{09A55B82-AC72-AD42-A2F5-2B30A8608B23}"/>
                  </a:ext>
                </a:extLst>
              </p:cNvPr>
              <p:cNvSpPr/>
              <p:nvPr>
                <p:custDataLst>
                  <p:tags r:id="rId9"/>
                </p:custDataLst>
              </p:nvPr>
            </p:nvSpPr>
            <p:spPr>
              <a:xfrm>
                <a:off x="719119" y="2356456"/>
                <a:ext cx="3821744" cy="3065030"/>
              </a:xfrm>
              <a:custGeom>
                <a:avLst/>
                <a:gdLst>
                  <a:gd name="connsiteX0" fmla="*/ 2901950 w 3176989"/>
                  <a:gd name="connsiteY0" fmla="*/ 0 h 2901951"/>
                  <a:gd name="connsiteX1" fmla="*/ 2901949 w 3176989"/>
                  <a:gd name="connsiteY1" fmla="*/ 1181659 h 2901951"/>
                  <a:gd name="connsiteX2" fmla="*/ 3176989 w 3176989"/>
                  <a:gd name="connsiteY2" fmla="*/ 1450977 h 2901951"/>
                  <a:gd name="connsiteX3" fmla="*/ 2901951 w 3176989"/>
                  <a:gd name="connsiteY3" fmla="*/ 1720295 h 2901951"/>
                  <a:gd name="connsiteX4" fmla="*/ 2901949 w 3176989"/>
                  <a:gd name="connsiteY4" fmla="*/ 2901951 h 2901951"/>
                  <a:gd name="connsiteX5" fmla="*/ 0 w 3176989"/>
                  <a:gd name="connsiteY5" fmla="*/ 2901950 h 2901951"/>
                  <a:gd name="connsiteX6" fmla="*/ 1 w 3176989"/>
                  <a:gd name="connsiteY6" fmla="*/ 1 h 290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9" h="2901951">
                    <a:moveTo>
                      <a:pt x="2901950" y="0"/>
                    </a:moveTo>
                    <a:lnTo>
                      <a:pt x="2901949" y="1181659"/>
                    </a:lnTo>
                    <a:lnTo>
                      <a:pt x="3176989" y="1450977"/>
                    </a:lnTo>
                    <a:lnTo>
                      <a:pt x="2901951" y="1720295"/>
                    </a:lnTo>
                    <a:lnTo>
                      <a:pt x="2901949" y="2901951"/>
                    </a:lnTo>
                    <a:lnTo>
                      <a:pt x="0" y="2901950"/>
                    </a:lnTo>
                    <a:lnTo>
                      <a:pt x="1" y="1"/>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050" noProof="0">
                  <a:solidFill>
                    <a:schemeClr val="bg1"/>
                  </a:solidFill>
                  <a:ea typeface="微软雅黑" panose="020B0503020204020204" pitchFamily="34" charset="-122"/>
                  <a:cs typeface="+mn-ea"/>
                  <a:sym typeface="+mn-lt"/>
                </a:endParaRPr>
              </a:p>
            </p:txBody>
          </p:sp>
          <p:sp>
            <p:nvSpPr>
              <p:cNvPr id="34" name="任意多边形: 形状 33">
                <a:extLst>
                  <a:ext uri="{FF2B5EF4-FFF2-40B4-BE49-F238E27FC236}">
                    <a16:creationId xmlns:a16="http://schemas.microsoft.com/office/drawing/2014/main" id="{019A57C8-6530-E7B6-0A60-A06925B0370D}"/>
                  </a:ext>
                </a:extLst>
              </p:cNvPr>
              <p:cNvSpPr/>
              <p:nvPr>
                <p:custDataLst>
                  <p:tags r:id="rId10"/>
                </p:custDataLst>
              </p:nvPr>
            </p:nvSpPr>
            <p:spPr>
              <a:xfrm>
                <a:off x="7543504" y="3389166"/>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3</a:t>
                </a:r>
              </a:p>
            </p:txBody>
          </p:sp>
          <p:sp>
            <p:nvSpPr>
              <p:cNvPr id="6" name="Freeform 19">
                <a:extLst>
                  <a:ext uri="{FF2B5EF4-FFF2-40B4-BE49-F238E27FC236}">
                    <a16:creationId xmlns:a16="http://schemas.microsoft.com/office/drawing/2014/main" id="{3BE3DE9C-C636-2CEF-67DD-06824DEA3AB0}"/>
                  </a:ext>
                </a:extLst>
              </p:cNvPr>
              <p:cNvSpPr/>
              <p:nvPr>
                <p:custDataLst>
                  <p:tags r:id="rId11"/>
                </p:custDataLst>
              </p:nvPr>
            </p:nvSpPr>
            <p:spPr>
              <a:xfrm>
                <a:off x="10348311"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900" b="1" noProof="0">
                  <a:solidFill>
                    <a:schemeClr val="tx2"/>
                  </a:solidFill>
                  <a:ea typeface="微软雅黑" panose="020B0503020204020204" pitchFamily="34" charset="-122"/>
                  <a:cs typeface="+mn-ea"/>
                  <a:sym typeface="+mn-lt"/>
                </a:endParaRPr>
              </a:p>
            </p:txBody>
          </p:sp>
          <p:sp>
            <p:nvSpPr>
              <p:cNvPr id="37" name="任意多边形: 形状 36">
                <a:extLst>
                  <a:ext uri="{FF2B5EF4-FFF2-40B4-BE49-F238E27FC236}">
                    <a16:creationId xmlns:a16="http://schemas.microsoft.com/office/drawing/2014/main" id="{4CBFD5C1-9D5B-1422-89DD-7CBF8F34E076}"/>
                  </a:ext>
                </a:extLst>
              </p:cNvPr>
              <p:cNvSpPr/>
              <p:nvPr>
                <p:custDataLst>
                  <p:tags r:id="rId12"/>
                </p:custDataLst>
              </p:nvPr>
            </p:nvSpPr>
            <p:spPr>
              <a:xfrm>
                <a:off x="10336905" y="3389166"/>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4</a:t>
                </a:r>
              </a:p>
            </p:txBody>
          </p:sp>
        </p:grpSp>
        <p:sp>
          <p:nvSpPr>
            <p:cNvPr id="10" name="Freeform 19">
              <a:extLst>
                <a:ext uri="{FF2B5EF4-FFF2-40B4-BE49-F238E27FC236}">
                  <a16:creationId xmlns:a16="http://schemas.microsoft.com/office/drawing/2014/main" id="{4C94744A-940D-8001-21B0-FACF2B5318A8}"/>
                </a:ext>
              </a:extLst>
            </p:cNvPr>
            <p:cNvSpPr/>
            <p:nvPr>
              <p:custDataLst>
                <p:tags r:id="rId4"/>
              </p:custDataLst>
            </p:nvPr>
          </p:nvSpPr>
          <p:spPr>
            <a:xfrm>
              <a:off x="10337927" y="2474142"/>
              <a:ext cx="2030702" cy="3038822"/>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grpSp>
      <p:sp>
        <p:nvSpPr>
          <p:cNvPr id="11" name="任意多边形: 形状 36">
            <a:extLst>
              <a:ext uri="{FF2B5EF4-FFF2-40B4-BE49-F238E27FC236}">
                <a16:creationId xmlns:a16="http://schemas.microsoft.com/office/drawing/2014/main" id="{12C84C22-B963-DBA4-E385-75FD297F7681}"/>
              </a:ext>
            </a:extLst>
          </p:cNvPr>
          <p:cNvSpPr/>
          <p:nvPr>
            <p:custDataLst>
              <p:tags r:id="rId2"/>
            </p:custDataLst>
          </p:nvPr>
        </p:nvSpPr>
        <p:spPr>
          <a:xfrm>
            <a:off x="9852310" y="3511038"/>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5</a:t>
            </a:r>
          </a:p>
        </p:txBody>
      </p:sp>
      <p:sp>
        <p:nvSpPr>
          <p:cNvPr id="13" name="任意多边形: 形状 31">
            <a:extLst>
              <a:ext uri="{FF2B5EF4-FFF2-40B4-BE49-F238E27FC236}">
                <a16:creationId xmlns:a16="http://schemas.microsoft.com/office/drawing/2014/main" id="{102D0340-E8C5-14B9-3342-2F6D6507A33B}"/>
              </a:ext>
            </a:extLst>
          </p:cNvPr>
          <p:cNvSpPr/>
          <p:nvPr>
            <p:custDataLst>
              <p:tags r:id="rId3"/>
            </p:custDataLst>
          </p:nvPr>
        </p:nvSpPr>
        <p:spPr>
          <a:xfrm>
            <a:off x="283982" y="3458497"/>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14" name="CasellaDiTesto 13">
            <a:extLst>
              <a:ext uri="{FF2B5EF4-FFF2-40B4-BE49-F238E27FC236}">
                <a16:creationId xmlns:a16="http://schemas.microsoft.com/office/drawing/2014/main" id="{EBD5378B-F49D-58B3-64FD-9C381F7A72E5}"/>
              </a:ext>
            </a:extLst>
          </p:cNvPr>
          <p:cNvSpPr txBox="1"/>
          <p:nvPr/>
        </p:nvSpPr>
        <p:spPr>
          <a:xfrm>
            <a:off x="3446387" y="2675931"/>
            <a:ext cx="1712327" cy="584775"/>
          </a:xfrm>
          <a:prstGeom prst="rect">
            <a:avLst/>
          </a:prstGeom>
          <a:noFill/>
        </p:spPr>
        <p:txBody>
          <a:bodyPr wrap="square" rtlCol="0">
            <a:spAutoFit/>
          </a:bodyPr>
          <a:lstStyle/>
          <a:p>
            <a:pPr algn="ctr"/>
            <a:r>
              <a:rPr lang="it-IT" sz="1600" b="1" noProof="0">
                <a:solidFill>
                  <a:schemeClr val="tx2"/>
                </a:solidFill>
              </a:rPr>
              <a:t>Segmentazione delle Immagini</a:t>
            </a:r>
          </a:p>
        </p:txBody>
      </p:sp>
      <p:sp>
        <p:nvSpPr>
          <p:cNvPr id="15" name="CasellaDiTesto 14">
            <a:extLst>
              <a:ext uri="{FF2B5EF4-FFF2-40B4-BE49-F238E27FC236}">
                <a16:creationId xmlns:a16="http://schemas.microsoft.com/office/drawing/2014/main" id="{AB13C9D0-C35C-8D94-D211-0995E444DA98}"/>
              </a:ext>
            </a:extLst>
          </p:cNvPr>
          <p:cNvSpPr txBox="1"/>
          <p:nvPr/>
        </p:nvSpPr>
        <p:spPr>
          <a:xfrm>
            <a:off x="5609347" y="2674573"/>
            <a:ext cx="1705853" cy="584775"/>
          </a:xfrm>
          <a:prstGeom prst="rect">
            <a:avLst/>
          </a:prstGeom>
          <a:noFill/>
        </p:spPr>
        <p:txBody>
          <a:bodyPr wrap="square" rtlCol="0">
            <a:spAutoFit/>
          </a:bodyPr>
          <a:lstStyle/>
          <a:p>
            <a:pPr algn="ctr"/>
            <a:r>
              <a:rPr lang="it-IT" sz="1600" b="1" noProof="0">
                <a:solidFill>
                  <a:schemeClr val="tx2"/>
                </a:solidFill>
              </a:rPr>
              <a:t>Calcolo delle Features</a:t>
            </a:r>
          </a:p>
        </p:txBody>
      </p:sp>
      <p:sp>
        <p:nvSpPr>
          <p:cNvPr id="16" name="CasellaDiTesto 15">
            <a:extLst>
              <a:ext uri="{FF2B5EF4-FFF2-40B4-BE49-F238E27FC236}">
                <a16:creationId xmlns:a16="http://schemas.microsoft.com/office/drawing/2014/main" id="{BCAD67E6-C8C1-21E1-3C67-499C0DC7F724}"/>
              </a:ext>
            </a:extLst>
          </p:cNvPr>
          <p:cNvSpPr txBox="1"/>
          <p:nvPr/>
        </p:nvSpPr>
        <p:spPr>
          <a:xfrm>
            <a:off x="382200" y="2675931"/>
            <a:ext cx="2467326" cy="584775"/>
          </a:xfrm>
          <a:prstGeom prst="rect">
            <a:avLst/>
          </a:prstGeom>
          <a:noFill/>
        </p:spPr>
        <p:txBody>
          <a:bodyPr wrap="square" rtlCol="0">
            <a:spAutoFit/>
          </a:bodyPr>
          <a:lstStyle/>
          <a:p>
            <a:pPr algn="ctr"/>
            <a:r>
              <a:rPr lang="it-IT" sz="1600" b="1" noProof="0">
                <a:solidFill>
                  <a:schemeClr val="bg1"/>
                </a:solidFill>
              </a:rPr>
              <a:t>Acquisizione delle immagini</a:t>
            </a:r>
          </a:p>
        </p:txBody>
      </p:sp>
      <p:sp>
        <p:nvSpPr>
          <p:cNvPr id="17" name="CasellaDiTesto 16">
            <a:extLst>
              <a:ext uri="{FF2B5EF4-FFF2-40B4-BE49-F238E27FC236}">
                <a16:creationId xmlns:a16="http://schemas.microsoft.com/office/drawing/2014/main" id="{2A83E241-EA3D-212D-F315-2FE1F432726D}"/>
              </a:ext>
            </a:extLst>
          </p:cNvPr>
          <p:cNvSpPr txBox="1"/>
          <p:nvPr/>
        </p:nvSpPr>
        <p:spPr>
          <a:xfrm>
            <a:off x="7702638" y="2674573"/>
            <a:ext cx="1770971" cy="584775"/>
          </a:xfrm>
          <a:prstGeom prst="rect">
            <a:avLst/>
          </a:prstGeom>
          <a:noFill/>
        </p:spPr>
        <p:txBody>
          <a:bodyPr wrap="square" rtlCol="0">
            <a:spAutoFit/>
          </a:bodyPr>
          <a:lstStyle/>
          <a:p>
            <a:pPr algn="ctr"/>
            <a:r>
              <a:rPr lang="it-IT" sz="1600" b="1" noProof="0">
                <a:solidFill>
                  <a:schemeClr val="tx2"/>
                </a:solidFill>
              </a:rPr>
              <a:t>Riconoscimento delle foglie</a:t>
            </a:r>
          </a:p>
        </p:txBody>
      </p:sp>
      <p:sp>
        <p:nvSpPr>
          <p:cNvPr id="18" name="CasellaDiTesto 17">
            <a:extLst>
              <a:ext uri="{FF2B5EF4-FFF2-40B4-BE49-F238E27FC236}">
                <a16:creationId xmlns:a16="http://schemas.microsoft.com/office/drawing/2014/main" id="{F5A49AA0-F160-AA1A-1E5C-A125FFD627F8}"/>
              </a:ext>
            </a:extLst>
          </p:cNvPr>
          <p:cNvSpPr txBox="1"/>
          <p:nvPr/>
        </p:nvSpPr>
        <p:spPr>
          <a:xfrm>
            <a:off x="9962707" y="2684173"/>
            <a:ext cx="1648046" cy="584775"/>
          </a:xfrm>
          <a:prstGeom prst="rect">
            <a:avLst/>
          </a:prstGeom>
          <a:noFill/>
        </p:spPr>
        <p:txBody>
          <a:bodyPr wrap="square" rtlCol="0">
            <a:spAutoFit/>
          </a:bodyPr>
          <a:lstStyle/>
          <a:p>
            <a:pPr algn="ctr"/>
            <a:r>
              <a:rPr lang="it-IT" sz="1600" b="1" noProof="0">
                <a:solidFill>
                  <a:schemeClr val="tx2"/>
                </a:solidFill>
              </a:rPr>
              <a:t>Classificazione delle Foglie</a:t>
            </a:r>
          </a:p>
        </p:txBody>
      </p:sp>
    </p:spTree>
    <p:extLst>
      <p:ext uri="{BB962C8B-B14F-4D97-AF65-F5344CB8AC3E}">
        <p14:creationId xmlns:p14="http://schemas.microsoft.com/office/powerpoint/2010/main" val="2793676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AD93F1E-1898-ED87-A2EA-1E1C1D3FE3F1}"/>
              </a:ext>
            </a:extLst>
          </p:cNvPr>
          <p:cNvSpPr/>
          <p:nvPr/>
        </p:nvSpPr>
        <p:spPr>
          <a:xfrm>
            <a:off x="8946335" y="2041485"/>
            <a:ext cx="2651084" cy="189725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37" name="Rectangle 36">
            <a:extLst>
              <a:ext uri="{FF2B5EF4-FFF2-40B4-BE49-F238E27FC236}">
                <a16:creationId xmlns:a16="http://schemas.microsoft.com/office/drawing/2014/main" id="{92853A85-2FA3-0F75-6612-C1D384EB683C}"/>
              </a:ext>
            </a:extLst>
          </p:cNvPr>
          <p:cNvSpPr/>
          <p:nvPr/>
        </p:nvSpPr>
        <p:spPr>
          <a:xfrm>
            <a:off x="6002077" y="2021985"/>
            <a:ext cx="2651084" cy="189725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38" name="Rectangle 37">
            <a:extLst>
              <a:ext uri="{FF2B5EF4-FFF2-40B4-BE49-F238E27FC236}">
                <a16:creationId xmlns:a16="http://schemas.microsoft.com/office/drawing/2014/main" id="{8D1CD470-1A4E-F76B-8005-0798C52C4B4C}"/>
              </a:ext>
            </a:extLst>
          </p:cNvPr>
          <p:cNvSpPr/>
          <p:nvPr/>
        </p:nvSpPr>
        <p:spPr>
          <a:xfrm>
            <a:off x="3057819" y="2021985"/>
            <a:ext cx="2651084" cy="189725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39" name="Rectangle 38">
            <a:extLst>
              <a:ext uri="{FF2B5EF4-FFF2-40B4-BE49-F238E27FC236}">
                <a16:creationId xmlns:a16="http://schemas.microsoft.com/office/drawing/2014/main" id="{CE0BD6EA-6DB8-4ED4-1FFE-D2F5DED5164D}"/>
              </a:ext>
            </a:extLst>
          </p:cNvPr>
          <p:cNvSpPr/>
          <p:nvPr/>
        </p:nvSpPr>
        <p:spPr>
          <a:xfrm>
            <a:off x="3057819" y="4325943"/>
            <a:ext cx="2651084" cy="189725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40" name="Rectangle 39">
            <a:extLst>
              <a:ext uri="{FF2B5EF4-FFF2-40B4-BE49-F238E27FC236}">
                <a16:creationId xmlns:a16="http://schemas.microsoft.com/office/drawing/2014/main" id="{AADC6EF9-DA20-BA92-F3BE-1642C2EF59D7}"/>
              </a:ext>
            </a:extLst>
          </p:cNvPr>
          <p:cNvSpPr/>
          <p:nvPr/>
        </p:nvSpPr>
        <p:spPr>
          <a:xfrm>
            <a:off x="6002077" y="4325943"/>
            <a:ext cx="2651084" cy="189725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3" name="Title 2">
            <a:extLst>
              <a:ext uri="{FF2B5EF4-FFF2-40B4-BE49-F238E27FC236}">
                <a16:creationId xmlns:a16="http://schemas.microsoft.com/office/drawing/2014/main" id="{E032E7D4-7B89-FF4B-160B-DEEDDD8F578C}"/>
              </a:ext>
            </a:extLst>
          </p:cNvPr>
          <p:cNvSpPr>
            <a:spLocks noGrp="1"/>
          </p:cNvSpPr>
          <p:nvPr>
            <p:ph type="title"/>
          </p:nvPr>
        </p:nvSpPr>
        <p:spPr>
          <a:xfrm>
            <a:off x="621313" y="574508"/>
            <a:ext cx="10976106" cy="720000"/>
          </a:xfrm>
        </p:spPr>
        <p:txBody>
          <a:bodyPr anchor="ctr">
            <a:normAutofit/>
          </a:bodyPr>
          <a:lstStyle/>
          <a:p>
            <a:r>
              <a:rPr lang="it-IT" sz="4400" noProof="0">
                <a:solidFill>
                  <a:schemeClr val="tx2"/>
                </a:solidFill>
                <a:latin typeface="+mn-lt"/>
                <a:ea typeface="微软雅黑" panose="020B0503020204020204" pitchFamily="34" charset="-122"/>
                <a:cs typeface="+mn-ea"/>
                <a:sym typeface="+mn-lt"/>
              </a:rPr>
              <a:t>Caratteristiche del Dataset</a:t>
            </a:r>
          </a:p>
        </p:txBody>
      </p:sp>
      <p:pic>
        <p:nvPicPr>
          <p:cNvPr id="35" name="Graphic 34">
            <a:extLst>
              <a:ext uri="{FF2B5EF4-FFF2-40B4-BE49-F238E27FC236}">
                <a16:creationId xmlns:a16="http://schemas.microsoft.com/office/drawing/2014/main" id="{1423693E-C737-9924-3815-201F95C5F9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6292" y="2534209"/>
            <a:ext cx="1584388" cy="1584388"/>
          </a:xfrm>
          <a:prstGeom prst="rect">
            <a:avLst/>
          </a:prstGeom>
        </p:spPr>
      </p:pic>
      <p:sp>
        <p:nvSpPr>
          <p:cNvPr id="44" name="TextBox 43">
            <a:extLst>
              <a:ext uri="{FF2B5EF4-FFF2-40B4-BE49-F238E27FC236}">
                <a16:creationId xmlns:a16="http://schemas.microsoft.com/office/drawing/2014/main" id="{BC5E11B6-996E-C995-4F07-54454F969794}"/>
              </a:ext>
            </a:extLst>
          </p:cNvPr>
          <p:cNvSpPr txBox="1"/>
          <p:nvPr/>
        </p:nvSpPr>
        <p:spPr>
          <a:xfrm>
            <a:off x="3164646" y="5357032"/>
            <a:ext cx="2462143" cy="830997"/>
          </a:xfrm>
          <a:prstGeom prst="rect">
            <a:avLst/>
          </a:prstGeom>
          <a:noFill/>
        </p:spPr>
        <p:txBody>
          <a:bodyPr wrap="square">
            <a:spAutoFit/>
          </a:bodyPr>
          <a:lstStyle/>
          <a:p>
            <a:r>
              <a:rPr lang="it-IT" sz="1200" noProof="0">
                <a:solidFill>
                  <a:schemeClr val="tx2"/>
                </a:solidFill>
              </a:rPr>
              <a:t>Per lo scopo del Progetto si presuppone che il gruppo di pixel 10x10 più in alto a sinistra sia sempre libero.</a:t>
            </a:r>
          </a:p>
        </p:txBody>
      </p:sp>
      <p:sp>
        <p:nvSpPr>
          <p:cNvPr id="53" name="TextBox 52">
            <a:extLst>
              <a:ext uri="{FF2B5EF4-FFF2-40B4-BE49-F238E27FC236}">
                <a16:creationId xmlns:a16="http://schemas.microsoft.com/office/drawing/2014/main" id="{D31D6933-FAE5-F7DF-F71A-085C4365B03B}"/>
              </a:ext>
            </a:extLst>
          </p:cNvPr>
          <p:cNvSpPr txBox="1"/>
          <p:nvPr/>
        </p:nvSpPr>
        <p:spPr>
          <a:xfrm>
            <a:off x="9068907" y="3057758"/>
            <a:ext cx="2294640" cy="646331"/>
          </a:xfrm>
          <a:prstGeom prst="rect">
            <a:avLst/>
          </a:prstGeom>
          <a:noFill/>
        </p:spPr>
        <p:txBody>
          <a:bodyPr wrap="square">
            <a:spAutoFit/>
          </a:bodyPr>
          <a:lstStyle/>
          <a:p>
            <a:r>
              <a:rPr lang="it-IT" sz="1200" noProof="0">
                <a:solidFill>
                  <a:schemeClr val="tx2"/>
                </a:solidFill>
              </a:rPr>
              <a:t>Lo sfondo nelle immagini di training e testing è bianco con una texture uniforme. </a:t>
            </a:r>
          </a:p>
        </p:txBody>
      </p:sp>
      <p:sp>
        <p:nvSpPr>
          <p:cNvPr id="56" name="TextBox 55">
            <a:extLst>
              <a:ext uri="{FF2B5EF4-FFF2-40B4-BE49-F238E27FC236}">
                <a16:creationId xmlns:a16="http://schemas.microsoft.com/office/drawing/2014/main" id="{FD1EE79F-D69F-51D7-0A92-BDBFEC410EA2}"/>
              </a:ext>
            </a:extLst>
          </p:cNvPr>
          <p:cNvSpPr txBox="1"/>
          <p:nvPr/>
        </p:nvSpPr>
        <p:spPr>
          <a:xfrm>
            <a:off x="6109366" y="3052766"/>
            <a:ext cx="2455977" cy="646331"/>
          </a:xfrm>
          <a:prstGeom prst="rect">
            <a:avLst/>
          </a:prstGeom>
          <a:noFill/>
        </p:spPr>
        <p:txBody>
          <a:bodyPr wrap="square">
            <a:spAutoFit/>
          </a:bodyPr>
          <a:lstStyle/>
          <a:p>
            <a:r>
              <a:rPr lang="it-IT" sz="1200" noProof="0" dirty="0">
                <a:solidFill>
                  <a:schemeClr val="tx2"/>
                </a:solidFill>
              </a:rPr>
              <a:t>L’illuminazione nelle immagini di training e test è costante per direzione e variabile per intensità.</a:t>
            </a:r>
          </a:p>
        </p:txBody>
      </p:sp>
      <p:sp>
        <p:nvSpPr>
          <p:cNvPr id="59" name="TextBox 58">
            <a:extLst>
              <a:ext uri="{FF2B5EF4-FFF2-40B4-BE49-F238E27FC236}">
                <a16:creationId xmlns:a16="http://schemas.microsoft.com/office/drawing/2014/main" id="{379E9637-C22B-F59E-7B1C-3FA479A679F8}"/>
              </a:ext>
            </a:extLst>
          </p:cNvPr>
          <p:cNvSpPr txBox="1"/>
          <p:nvPr/>
        </p:nvSpPr>
        <p:spPr>
          <a:xfrm>
            <a:off x="3164646" y="3050458"/>
            <a:ext cx="2462143" cy="646331"/>
          </a:xfrm>
          <a:prstGeom prst="rect">
            <a:avLst/>
          </a:prstGeom>
          <a:noFill/>
        </p:spPr>
        <p:txBody>
          <a:bodyPr wrap="square">
            <a:spAutoFit/>
          </a:bodyPr>
          <a:lstStyle/>
          <a:p>
            <a:r>
              <a:rPr lang="it-IT" sz="1200" noProof="0">
                <a:solidFill>
                  <a:schemeClr val="tx2"/>
                </a:solidFill>
              </a:rPr>
              <a:t>Il dataset è compost da 10 classi </a:t>
            </a:r>
          </a:p>
          <a:p>
            <a:r>
              <a:rPr lang="it-IT" sz="1200" noProof="0">
                <a:solidFill>
                  <a:schemeClr val="tx2"/>
                </a:solidFill>
              </a:rPr>
              <a:t>+1 Classe Sconosciuta per gli oggetti che non rientrano nelle 10 classi</a:t>
            </a:r>
          </a:p>
        </p:txBody>
      </p:sp>
      <p:sp>
        <p:nvSpPr>
          <p:cNvPr id="62" name="TextBox 61">
            <a:extLst>
              <a:ext uri="{FF2B5EF4-FFF2-40B4-BE49-F238E27FC236}">
                <a16:creationId xmlns:a16="http://schemas.microsoft.com/office/drawing/2014/main" id="{30A0E632-C48C-4CA9-A1D2-3EC0B6890B02}"/>
              </a:ext>
            </a:extLst>
          </p:cNvPr>
          <p:cNvSpPr txBox="1"/>
          <p:nvPr/>
        </p:nvSpPr>
        <p:spPr>
          <a:xfrm>
            <a:off x="6094899" y="5357033"/>
            <a:ext cx="2455977" cy="830997"/>
          </a:xfrm>
          <a:prstGeom prst="rect">
            <a:avLst/>
          </a:prstGeom>
          <a:noFill/>
        </p:spPr>
        <p:txBody>
          <a:bodyPr wrap="square">
            <a:spAutoFit/>
          </a:bodyPr>
          <a:lstStyle/>
          <a:p>
            <a:r>
              <a:rPr lang="it-IT" sz="1200" noProof="0">
                <a:solidFill>
                  <a:schemeClr val="tx2"/>
                </a:solidFill>
              </a:rPr>
              <a:t>Si presuppone che nessun oggetto sia sovrapposto a un altro e che nessun oggetto venga tagliato dal bordo.</a:t>
            </a:r>
          </a:p>
        </p:txBody>
      </p:sp>
      <p:sp>
        <p:nvSpPr>
          <p:cNvPr id="65" name="TextBox 64">
            <a:extLst>
              <a:ext uri="{FF2B5EF4-FFF2-40B4-BE49-F238E27FC236}">
                <a16:creationId xmlns:a16="http://schemas.microsoft.com/office/drawing/2014/main" id="{F60504A2-C858-F473-236A-DB82AA861AA8}"/>
              </a:ext>
            </a:extLst>
          </p:cNvPr>
          <p:cNvSpPr txBox="1"/>
          <p:nvPr/>
        </p:nvSpPr>
        <p:spPr>
          <a:xfrm>
            <a:off x="621313" y="4118597"/>
            <a:ext cx="1565833" cy="1384995"/>
          </a:xfrm>
          <a:prstGeom prst="rect">
            <a:avLst/>
          </a:prstGeom>
          <a:noFill/>
        </p:spPr>
        <p:txBody>
          <a:bodyPr wrap="square">
            <a:spAutoFit/>
          </a:bodyPr>
          <a:lstStyle/>
          <a:p>
            <a:r>
              <a:rPr lang="it-IT" sz="1400" noProof="0">
                <a:solidFill>
                  <a:schemeClr val="tx2"/>
                </a:solidFill>
              </a:rPr>
              <a:t>Le Immagini presenti nel dataset e usate nel testing presentano le seguenti caratteristiche.</a:t>
            </a:r>
          </a:p>
        </p:txBody>
      </p:sp>
      <p:pic>
        <p:nvPicPr>
          <p:cNvPr id="16" name="Elemento grafico 15" descr="Agricoltura con riempimento a tinta unita">
            <a:extLst>
              <a:ext uri="{FF2B5EF4-FFF2-40B4-BE49-F238E27FC236}">
                <a16:creationId xmlns:a16="http://schemas.microsoft.com/office/drawing/2014/main" id="{2A7E39CA-4464-323A-B3EB-E605053D42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0647" y="2191806"/>
            <a:ext cx="488288" cy="488288"/>
          </a:xfrm>
          <a:prstGeom prst="rect">
            <a:avLst/>
          </a:prstGeom>
        </p:spPr>
      </p:pic>
      <p:pic>
        <p:nvPicPr>
          <p:cNvPr id="18" name="Elemento grafico 17" descr="Righello con riempimento a tinta unita">
            <a:extLst>
              <a:ext uri="{FF2B5EF4-FFF2-40B4-BE49-F238E27FC236}">
                <a16:creationId xmlns:a16="http://schemas.microsoft.com/office/drawing/2014/main" id="{B93F3B30-60B1-C4B2-2311-1DCE0B4F0A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18947" y="4450443"/>
            <a:ext cx="450948" cy="450948"/>
          </a:xfrm>
          <a:prstGeom prst="rect">
            <a:avLst/>
          </a:prstGeom>
        </p:spPr>
      </p:pic>
      <p:pic>
        <p:nvPicPr>
          <p:cNvPr id="20" name="Elemento grafico 19" descr="Lampadina con riempimento a tinta unita">
            <a:extLst>
              <a:ext uri="{FF2B5EF4-FFF2-40B4-BE49-F238E27FC236}">
                <a16:creationId xmlns:a16="http://schemas.microsoft.com/office/drawing/2014/main" id="{09998FCE-E70E-4E39-B128-CC600B78D8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09366" y="2151170"/>
            <a:ext cx="488287" cy="488287"/>
          </a:xfrm>
          <a:prstGeom prst="rect">
            <a:avLst/>
          </a:prstGeom>
        </p:spPr>
      </p:pic>
      <p:pic>
        <p:nvPicPr>
          <p:cNvPr id="22" name="Elemento grafico 21" descr="Trigonometria con riempimento a tinta unita">
            <a:extLst>
              <a:ext uri="{FF2B5EF4-FFF2-40B4-BE49-F238E27FC236}">
                <a16:creationId xmlns:a16="http://schemas.microsoft.com/office/drawing/2014/main" id="{A57308DA-093C-1A8B-499A-91D162ED2F5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94894" y="4460752"/>
            <a:ext cx="450948" cy="450948"/>
          </a:xfrm>
          <a:prstGeom prst="rect">
            <a:avLst/>
          </a:prstGeom>
        </p:spPr>
      </p:pic>
      <p:pic>
        <p:nvPicPr>
          <p:cNvPr id="4" name="Graphic 3" descr="Leaf outline">
            <a:extLst>
              <a:ext uri="{FF2B5EF4-FFF2-40B4-BE49-F238E27FC236}">
                <a16:creationId xmlns:a16="http://schemas.microsoft.com/office/drawing/2014/main" id="{9DC539CE-CE08-F416-584D-7FCE627A46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73212" y="2151170"/>
            <a:ext cx="488286" cy="488284"/>
          </a:xfrm>
          <a:prstGeom prst="rect">
            <a:avLst/>
          </a:prstGeom>
        </p:spPr>
      </p:pic>
      <p:sp>
        <p:nvSpPr>
          <p:cNvPr id="8" name="TextBox 7">
            <a:extLst>
              <a:ext uri="{FF2B5EF4-FFF2-40B4-BE49-F238E27FC236}">
                <a16:creationId xmlns:a16="http://schemas.microsoft.com/office/drawing/2014/main" id="{D3143EF5-DD59-1D09-B359-64472D8865F9}"/>
              </a:ext>
            </a:extLst>
          </p:cNvPr>
          <p:cNvSpPr txBox="1"/>
          <p:nvPr/>
        </p:nvSpPr>
        <p:spPr>
          <a:xfrm>
            <a:off x="3173212" y="2758460"/>
            <a:ext cx="715260" cy="369332"/>
          </a:xfrm>
          <a:prstGeom prst="rect">
            <a:avLst/>
          </a:prstGeom>
          <a:noFill/>
        </p:spPr>
        <p:txBody>
          <a:bodyPr wrap="none" rtlCol="0">
            <a:spAutoFit/>
          </a:bodyPr>
          <a:lstStyle/>
          <a:p>
            <a:r>
              <a:rPr lang="it-IT" b="1" noProof="0">
                <a:solidFill>
                  <a:schemeClr val="tx2"/>
                </a:solidFill>
              </a:rPr>
              <a:t>Classi</a:t>
            </a:r>
          </a:p>
        </p:txBody>
      </p:sp>
      <p:sp>
        <p:nvSpPr>
          <p:cNvPr id="11" name="TextBox 10">
            <a:extLst>
              <a:ext uri="{FF2B5EF4-FFF2-40B4-BE49-F238E27FC236}">
                <a16:creationId xmlns:a16="http://schemas.microsoft.com/office/drawing/2014/main" id="{9874E63A-B21A-8CA4-6E47-E7C22C7C9834}"/>
              </a:ext>
            </a:extLst>
          </p:cNvPr>
          <p:cNvSpPr txBox="1"/>
          <p:nvPr/>
        </p:nvSpPr>
        <p:spPr>
          <a:xfrm>
            <a:off x="6109366" y="2758460"/>
            <a:ext cx="1471878" cy="369332"/>
          </a:xfrm>
          <a:prstGeom prst="rect">
            <a:avLst/>
          </a:prstGeom>
          <a:noFill/>
        </p:spPr>
        <p:txBody>
          <a:bodyPr wrap="none" rtlCol="0">
            <a:spAutoFit/>
          </a:bodyPr>
          <a:lstStyle/>
          <a:p>
            <a:r>
              <a:rPr lang="it-IT" b="1" noProof="0">
                <a:solidFill>
                  <a:schemeClr val="tx2"/>
                </a:solidFill>
              </a:rPr>
              <a:t>Illuminazione</a:t>
            </a:r>
          </a:p>
        </p:txBody>
      </p:sp>
      <p:sp>
        <p:nvSpPr>
          <p:cNvPr id="12" name="TextBox 11">
            <a:extLst>
              <a:ext uri="{FF2B5EF4-FFF2-40B4-BE49-F238E27FC236}">
                <a16:creationId xmlns:a16="http://schemas.microsoft.com/office/drawing/2014/main" id="{92633B10-A946-C506-FB22-D2F552A4936B}"/>
              </a:ext>
            </a:extLst>
          </p:cNvPr>
          <p:cNvSpPr txBox="1"/>
          <p:nvPr/>
        </p:nvSpPr>
        <p:spPr>
          <a:xfrm>
            <a:off x="9068907" y="2785948"/>
            <a:ext cx="857671" cy="369332"/>
          </a:xfrm>
          <a:prstGeom prst="rect">
            <a:avLst/>
          </a:prstGeom>
          <a:noFill/>
        </p:spPr>
        <p:txBody>
          <a:bodyPr wrap="none" rtlCol="0">
            <a:spAutoFit/>
          </a:bodyPr>
          <a:lstStyle/>
          <a:p>
            <a:r>
              <a:rPr lang="it-IT" b="1" noProof="0">
                <a:solidFill>
                  <a:schemeClr val="tx2"/>
                </a:solidFill>
              </a:rPr>
              <a:t>Sfondo</a:t>
            </a:r>
          </a:p>
        </p:txBody>
      </p:sp>
      <p:sp>
        <p:nvSpPr>
          <p:cNvPr id="13" name="TextBox 12">
            <a:extLst>
              <a:ext uri="{FF2B5EF4-FFF2-40B4-BE49-F238E27FC236}">
                <a16:creationId xmlns:a16="http://schemas.microsoft.com/office/drawing/2014/main" id="{F2E6554B-13B0-1878-0981-C8A5AE91D36A}"/>
              </a:ext>
            </a:extLst>
          </p:cNvPr>
          <p:cNvSpPr txBox="1"/>
          <p:nvPr/>
        </p:nvSpPr>
        <p:spPr>
          <a:xfrm>
            <a:off x="6094899" y="5088775"/>
            <a:ext cx="1743426" cy="369332"/>
          </a:xfrm>
          <a:prstGeom prst="rect">
            <a:avLst/>
          </a:prstGeom>
          <a:noFill/>
        </p:spPr>
        <p:txBody>
          <a:bodyPr wrap="none" rtlCol="0">
            <a:spAutoFit/>
          </a:bodyPr>
          <a:lstStyle/>
          <a:p>
            <a:r>
              <a:rPr lang="it-IT" b="1" noProof="0">
                <a:solidFill>
                  <a:schemeClr val="tx2"/>
                </a:solidFill>
              </a:rPr>
              <a:t>Sovrapposizione</a:t>
            </a:r>
          </a:p>
        </p:txBody>
      </p:sp>
      <p:sp>
        <p:nvSpPr>
          <p:cNvPr id="15" name="TextBox 14">
            <a:extLst>
              <a:ext uri="{FF2B5EF4-FFF2-40B4-BE49-F238E27FC236}">
                <a16:creationId xmlns:a16="http://schemas.microsoft.com/office/drawing/2014/main" id="{40AF59A1-47DF-42C5-ADD6-71DF3DC9830E}"/>
              </a:ext>
            </a:extLst>
          </p:cNvPr>
          <p:cNvSpPr txBox="1"/>
          <p:nvPr/>
        </p:nvSpPr>
        <p:spPr>
          <a:xfrm>
            <a:off x="3173212" y="5089906"/>
            <a:ext cx="1274195" cy="369332"/>
          </a:xfrm>
          <a:prstGeom prst="rect">
            <a:avLst/>
          </a:prstGeom>
          <a:noFill/>
        </p:spPr>
        <p:txBody>
          <a:bodyPr wrap="none" rtlCol="0">
            <a:spAutoFit/>
          </a:bodyPr>
          <a:lstStyle/>
          <a:p>
            <a:r>
              <a:rPr lang="it-IT" b="1" noProof="0">
                <a:solidFill>
                  <a:schemeClr val="tx2"/>
                </a:solidFill>
              </a:rPr>
              <a:t>Free corner</a:t>
            </a:r>
          </a:p>
        </p:txBody>
      </p:sp>
    </p:spTree>
    <p:extLst>
      <p:ext uri="{BB962C8B-B14F-4D97-AF65-F5344CB8AC3E}">
        <p14:creationId xmlns:p14="http://schemas.microsoft.com/office/powerpoint/2010/main" val="4023127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wallet and leaves on a white background&#10;&#10;AI-generated content may be incorrect.">
            <a:extLst>
              <a:ext uri="{FF2B5EF4-FFF2-40B4-BE49-F238E27FC236}">
                <a16:creationId xmlns:a16="http://schemas.microsoft.com/office/drawing/2014/main" id="{D2C7E6F3-AC42-9982-ACDE-7FC43FE7E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096000" cy="4876800"/>
          </a:xfrm>
          <a:prstGeom prst="rect">
            <a:avLst/>
          </a:prstGeom>
        </p:spPr>
      </p:pic>
      <p:pic>
        <p:nvPicPr>
          <p:cNvPr id="9" name="Picture 8" descr="A black bottle with green leaves&#10;&#10;AI-generated content may be incorrect.">
            <a:extLst>
              <a:ext uri="{FF2B5EF4-FFF2-40B4-BE49-F238E27FC236}">
                <a16:creationId xmlns:a16="http://schemas.microsoft.com/office/drawing/2014/main" id="{CF364AA9-9286-81AD-1E40-C9BD1041C0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990600"/>
            <a:ext cx="6096000" cy="4876800"/>
          </a:xfrm>
          <a:prstGeom prst="rect">
            <a:avLst/>
          </a:prstGeom>
        </p:spPr>
      </p:pic>
      <p:sp>
        <p:nvSpPr>
          <p:cNvPr id="2" name="Slide Number Placeholder 1">
            <a:extLst>
              <a:ext uri="{FF2B5EF4-FFF2-40B4-BE49-F238E27FC236}">
                <a16:creationId xmlns:a16="http://schemas.microsoft.com/office/drawing/2014/main" id="{90756E10-9726-04C2-F7D7-1E7D4028BCF8}"/>
              </a:ext>
            </a:extLst>
          </p:cNvPr>
          <p:cNvSpPr>
            <a:spLocks noGrp="1"/>
          </p:cNvSpPr>
          <p:nvPr>
            <p:ph type="sldNum" sz="quarter" idx="12"/>
          </p:nvPr>
        </p:nvSpPr>
        <p:spPr/>
        <p:txBody>
          <a:bodyPr/>
          <a:lstStyle/>
          <a:p>
            <a:pPr algn="ctr"/>
            <a:fld id="{49AE70B2-8BF9-45C0-BB95-33D1B9D3A854}" type="slidenum">
              <a:rPr lang="it-IT" noProof="0" smtClean="0"/>
              <a:pPr algn="ctr"/>
              <a:t>7</a:t>
            </a:fld>
            <a:endParaRPr lang="it-IT" noProof="0"/>
          </a:p>
        </p:txBody>
      </p:sp>
      <p:pic>
        <p:nvPicPr>
          <p:cNvPr id="5" name="Picture 4" descr="A brown wallet next to green leaves&#10;&#10;AI-generated content may be incorrect.">
            <a:extLst>
              <a:ext uri="{FF2B5EF4-FFF2-40B4-BE49-F238E27FC236}">
                <a16:creationId xmlns:a16="http://schemas.microsoft.com/office/drawing/2014/main" id="{28C2B02D-7F2A-1FE1-CEB2-494756473D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981200"/>
            <a:ext cx="6096000" cy="4876800"/>
          </a:xfrm>
          <a:prstGeom prst="rect">
            <a:avLst/>
          </a:prstGeom>
        </p:spPr>
      </p:pic>
      <p:pic>
        <p:nvPicPr>
          <p:cNvPr id="14" name="Picture 13" descr="A group of different types of leaves&#10;&#10;AI-generated content may be incorrect.">
            <a:extLst>
              <a:ext uri="{FF2B5EF4-FFF2-40B4-BE49-F238E27FC236}">
                <a16:creationId xmlns:a16="http://schemas.microsoft.com/office/drawing/2014/main" id="{69DFA598-1EDC-D6DA-EB8C-8608229C9D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0"/>
            <a:ext cx="6096000" cy="4876800"/>
          </a:xfrm>
          <a:prstGeom prst="rect">
            <a:avLst/>
          </a:prstGeom>
        </p:spPr>
      </p:pic>
      <p:pic>
        <p:nvPicPr>
          <p:cNvPr id="16" name="Picture 15" descr="A group of different types of leaves&#10;&#10;AI-generated content may be incorrect.">
            <a:extLst>
              <a:ext uri="{FF2B5EF4-FFF2-40B4-BE49-F238E27FC236}">
                <a16:creationId xmlns:a16="http://schemas.microsoft.com/office/drawing/2014/main" id="{A856E4B4-BED0-E4AF-9526-432B17FF21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981200"/>
            <a:ext cx="6096000" cy="4876800"/>
          </a:xfrm>
          <a:prstGeom prst="rect">
            <a:avLst/>
          </a:prstGeom>
        </p:spPr>
      </p:pic>
    </p:spTree>
    <p:extLst>
      <p:ext uri="{BB962C8B-B14F-4D97-AF65-F5344CB8AC3E}">
        <p14:creationId xmlns:p14="http://schemas.microsoft.com/office/powerpoint/2010/main" val="266058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 fill="hold"/>
                                        <p:tgtEl>
                                          <p:spTgt spid="7"/>
                                        </p:tgtEl>
                                        <p:attrNameLst>
                                          <p:attrName>ppt_x</p:attrName>
                                        </p:attrNameLst>
                                      </p:cBhvr>
                                      <p:tavLst>
                                        <p:tav tm="0">
                                          <p:val>
                                            <p:strVal val="#ppt_x"/>
                                          </p:val>
                                        </p:tav>
                                        <p:tav tm="100000">
                                          <p:val>
                                            <p:strVal val="#ppt_x"/>
                                          </p:val>
                                        </p:tav>
                                      </p:tavLst>
                                    </p:anim>
                                    <p:anim calcmode="lin" valueType="num">
                                      <p:cBhvr additive="base">
                                        <p:cTn id="8" dur="2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200" fill="hold"/>
                                        <p:tgtEl>
                                          <p:spTgt spid="9"/>
                                        </p:tgtEl>
                                        <p:attrNameLst>
                                          <p:attrName>ppt_x</p:attrName>
                                        </p:attrNameLst>
                                      </p:cBhvr>
                                      <p:tavLst>
                                        <p:tav tm="0">
                                          <p:val>
                                            <p:strVal val="#ppt_x"/>
                                          </p:val>
                                        </p:tav>
                                        <p:tav tm="100000">
                                          <p:val>
                                            <p:strVal val="#ppt_x"/>
                                          </p:val>
                                        </p:tav>
                                      </p:tavLst>
                                    </p:anim>
                                    <p:anim calcmode="lin" valueType="num">
                                      <p:cBhvr additive="base">
                                        <p:cTn id="14" dur="2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200" fill="hold"/>
                                        <p:tgtEl>
                                          <p:spTgt spid="5"/>
                                        </p:tgtEl>
                                        <p:attrNameLst>
                                          <p:attrName>ppt_x</p:attrName>
                                        </p:attrNameLst>
                                      </p:cBhvr>
                                      <p:tavLst>
                                        <p:tav tm="0">
                                          <p:val>
                                            <p:strVal val="#ppt_x"/>
                                          </p:val>
                                        </p:tav>
                                        <p:tav tm="100000">
                                          <p:val>
                                            <p:strVal val="#ppt_x"/>
                                          </p:val>
                                        </p:tav>
                                      </p:tavLst>
                                    </p:anim>
                                    <p:anim calcmode="lin" valueType="num">
                                      <p:cBhvr additive="base">
                                        <p:cTn id="20" dur="2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200" fill="hold"/>
                                        <p:tgtEl>
                                          <p:spTgt spid="14"/>
                                        </p:tgtEl>
                                        <p:attrNameLst>
                                          <p:attrName>ppt_x</p:attrName>
                                        </p:attrNameLst>
                                      </p:cBhvr>
                                      <p:tavLst>
                                        <p:tav tm="0">
                                          <p:val>
                                            <p:strVal val="#ppt_x"/>
                                          </p:val>
                                        </p:tav>
                                        <p:tav tm="100000">
                                          <p:val>
                                            <p:strVal val="#ppt_x"/>
                                          </p:val>
                                        </p:tav>
                                      </p:tavLst>
                                    </p:anim>
                                    <p:anim calcmode="lin" valueType="num">
                                      <p:cBhvr additive="base">
                                        <p:cTn id="26" dur="2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200" fill="hold"/>
                                        <p:tgtEl>
                                          <p:spTgt spid="16"/>
                                        </p:tgtEl>
                                        <p:attrNameLst>
                                          <p:attrName>ppt_x</p:attrName>
                                        </p:attrNameLst>
                                      </p:cBhvr>
                                      <p:tavLst>
                                        <p:tav tm="0">
                                          <p:val>
                                            <p:strVal val="#ppt_x"/>
                                          </p:val>
                                        </p:tav>
                                        <p:tav tm="100000">
                                          <p:val>
                                            <p:strVal val="#ppt_x"/>
                                          </p:val>
                                        </p:tav>
                                      </p:tavLst>
                                    </p:anim>
                                    <p:anim calcmode="lin" valueType="num">
                                      <p:cBhvr additive="base">
                                        <p:cTn id="32" dur="2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1D535-5D48-E0A3-6531-CA15376DE6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D70202-A54D-5BD7-2BB2-9C8D1DF25037}"/>
              </a:ext>
            </a:extLst>
          </p:cNvPr>
          <p:cNvSpPr>
            <a:spLocks noGrp="1"/>
          </p:cNvSpPr>
          <p:nvPr>
            <p:ph type="title"/>
          </p:nvPr>
        </p:nvSpPr>
        <p:spPr/>
        <p:txBody>
          <a:bodyPr anchor="ctr">
            <a:normAutofit/>
          </a:bodyPr>
          <a:lstStyle/>
          <a:p>
            <a:r>
              <a:rPr lang="it-IT" b="1" noProof="0" dirty="0">
                <a:solidFill>
                  <a:schemeClr val="tx2"/>
                </a:solidFill>
              </a:rPr>
              <a:t>Pipeline di classificazione</a:t>
            </a:r>
          </a:p>
        </p:txBody>
      </p:sp>
      <p:pic>
        <p:nvPicPr>
          <p:cNvPr id="2" name="Immagine 1" descr="Immagine che contiene testo, schermata, linea, bianco&#10;&#10;Il contenuto generato dall'IA potrebbe non essere corretto.">
            <a:extLst>
              <a:ext uri="{FF2B5EF4-FFF2-40B4-BE49-F238E27FC236}">
                <a16:creationId xmlns:a16="http://schemas.microsoft.com/office/drawing/2014/main" id="{B119113E-3844-0085-E045-840436D71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238913"/>
            <a:ext cx="10515600" cy="1524762"/>
          </a:xfrm>
          <a:prstGeom prst="rect">
            <a:avLst/>
          </a:prstGeom>
          <a:noFill/>
        </p:spPr>
      </p:pic>
    </p:spTree>
    <p:extLst>
      <p:ext uri="{BB962C8B-B14F-4D97-AF65-F5344CB8AC3E}">
        <p14:creationId xmlns:p14="http://schemas.microsoft.com/office/powerpoint/2010/main" val="1929947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1357F-9A4D-332D-196B-B43CD2AF09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37C05A6-B4F0-BE46-B938-2B93CCEE0357}"/>
              </a:ext>
            </a:extLst>
          </p:cNvPr>
          <p:cNvSpPr>
            <a:spLocks noGrp="1"/>
          </p:cNvSpPr>
          <p:nvPr>
            <p:ph type="title"/>
          </p:nvPr>
        </p:nvSpPr>
        <p:spPr>
          <a:xfrm>
            <a:off x="579577" y="860560"/>
            <a:ext cx="10800000" cy="720000"/>
          </a:xfrm>
        </p:spPr>
        <p:txBody>
          <a:bodyPr anchor="ctr">
            <a:normAutofit/>
          </a:bodyPr>
          <a:lstStyle/>
          <a:p>
            <a:r>
              <a:rPr lang="it-IT" sz="4400" noProof="0">
                <a:solidFill>
                  <a:schemeClr val="tx2"/>
                </a:solidFill>
                <a:latin typeface="+mn-lt"/>
                <a:ea typeface="微软雅黑" panose="020B0503020204020204" pitchFamily="34" charset="-122"/>
                <a:cs typeface="+mn-ea"/>
                <a:sym typeface="+mn-lt"/>
              </a:rPr>
              <a:t>02-Segmentazione delle Immagini</a:t>
            </a:r>
          </a:p>
        </p:txBody>
      </p:sp>
      <p:sp>
        <p:nvSpPr>
          <p:cNvPr id="2" name="任意多边形: 形状 31">
            <a:extLst>
              <a:ext uri="{FF2B5EF4-FFF2-40B4-BE49-F238E27FC236}">
                <a16:creationId xmlns:a16="http://schemas.microsoft.com/office/drawing/2014/main" id="{01B5230F-9A66-644C-EB3B-5111B13DF5B9}"/>
              </a:ext>
            </a:extLst>
          </p:cNvPr>
          <p:cNvSpPr/>
          <p:nvPr>
            <p:custDataLst>
              <p:tags r:id="rId1"/>
            </p:custDataLst>
          </p:nvPr>
        </p:nvSpPr>
        <p:spPr>
          <a:xfrm>
            <a:off x="291670" y="3484725"/>
            <a:ext cx="399223" cy="1024024"/>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grpSp>
        <p:nvGrpSpPr>
          <p:cNvPr id="12" name="Gruppo 11">
            <a:extLst>
              <a:ext uri="{FF2B5EF4-FFF2-40B4-BE49-F238E27FC236}">
                <a16:creationId xmlns:a16="http://schemas.microsoft.com/office/drawing/2014/main" id="{28C3EB53-A45D-4E65-F645-0EC7498B6D1D}"/>
              </a:ext>
            </a:extLst>
          </p:cNvPr>
          <p:cNvGrpSpPr/>
          <p:nvPr/>
        </p:nvGrpSpPr>
        <p:grpSpPr>
          <a:xfrm>
            <a:off x="202488" y="2487158"/>
            <a:ext cx="11671750" cy="3055303"/>
            <a:chOff x="696879" y="2457661"/>
            <a:chExt cx="11671750" cy="3055303"/>
          </a:xfrm>
        </p:grpSpPr>
        <p:grpSp>
          <p:nvGrpSpPr>
            <p:cNvPr id="4" name="Group 3">
              <a:extLst>
                <a:ext uri="{FF2B5EF4-FFF2-40B4-BE49-F238E27FC236}">
                  <a16:creationId xmlns:a16="http://schemas.microsoft.com/office/drawing/2014/main" id="{C6738AC8-F29E-E145-6D08-983632C27412}"/>
                </a:ext>
              </a:extLst>
            </p:cNvPr>
            <p:cNvGrpSpPr/>
            <p:nvPr/>
          </p:nvGrpSpPr>
          <p:grpSpPr>
            <a:xfrm>
              <a:off x="696879" y="2457661"/>
              <a:ext cx="9523480" cy="3045472"/>
              <a:chOff x="605439" y="2356456"/>
              <a:chExt cx="12383397" cy="3071737"/>
            </a:xfrm>
          </p:grpSpPr>
          <p:sp>
            <p:nvSpPr>
              <p:cNvPr id="65" name="Freeform 4">
                <a:extLst>
                  <a:ext uri="{FF2B5EF4-FFF2-40B4-BE49-F238E27FC236}">
                    <a16:creationId xmlns:a16="http://schemas.microsoft.com/office/drawing/2014/main" id="{E5ECAA14-DD9E-090D-A904-1AF913F86F0A}"/>
                  </a:ext>
                </a:extLst>
              </p:cNvPr>
              <p:cNvSpPr/>
              <p:nvPr>
                <p:custDataLst>
                  <p:tags r:id="rId5"/>
                </p:custDataLst>
              </p:nvPr>
            </p:nvSpPr>
            <p:spPr>
              <a:xfrm>
                <a:off x="7543504" y="2363163"/>
                <a:ext cx="2640525" cy="3065030"/>
              </a:xfrm>
              <a:custGeom>
                <a:avLst/>
                <a:gdLst>
                  <a:gd name="connsiteX0" fmla="*/ 2901949 w 3176990"/>
                  <a:gd name="connsiteY0" fmla="*/ 0 h 2901950"/>
                  <a:gd name="connsiteX1" fmla="*/ 2901948 w 3176990"/>
                  <a:gd name="connsiteY1" fmla="*/ 1181659 h 2901950"/>
                  <a:gd name="connsiteX2" fmla="*/ 3176990 w 3176990"/>
                  <a:gd name="connsiteY2" fmla="*/ 1450974 h 2901950"/>
                  <a:gd name="connsiteX3" fmla="*/ 2901948 w 3176990"/>
                  <a:gd name="connsiteY3" fmla="*/ 1720293 h 2901950"/>
                  <a:gd name="connsiteX4" fmla="*/ 2901947 w 3176990"/>
                  <a:gd name="connsiteY4" fmla="*/ 2901950 h 2901950"/>
                  <a:gd name="connsiteX5" fmla="*/ 0 w 3176990"/>
                  <a:gd name="connsiteY5" fmla="*/ 2901949 h 2901950"/>
                  <a:gd name="connsiteX6" fmla="*/ 1 w 3176990"/>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90" h="2901950">
                    <a:moveTo>
                      <a:pt x="2901949" y="0"/>
                    </a:moveTo>
                    <a:lnTo>
                      <a:pt x="2901948" y="1181659"/>
                    </a:lnTo>
                    <a:lnTo>
                      <a:pt x="3176990" y="1450974"/>
                    </a:lnTo>
                    <a:lnTo>
                      <a:pt x="2901948" y="1720293"/>
                    </a:lnTo>
                    <a:lnTo>
                      <a:pt x="2901947" y="2901950"/>
                    </a:lnTo>
                    <a:lnTo>
                      <a:pt x="0" y="2901949"/>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100" b="1" noProof="0">
                  <a:solidFill>
                    <a:schemeClr val="tx2"/>
                  </a:solidFill>
                  <a:ea typeface="微软雅黑" panose="020B0503020204020204" pitchFamily="34" charset="-122"/>
                  <a:cs typeface="+mn-ea"/>
                  <a:sym typeface="+mn-lt"/>
                </a:endParaRPr>
              </a:p>
            </p:txBody>
          </p:sp>
          <p:sp>
            <p:nvSpPr>
              <p:cNvPr id="97" name="Freeform 19">
                <a:extLst>
                  <a:ext uri="{FF2B5EF4-FFF2-40B4-BE49-F238E27FC236}">
                    <a16:creationId xmlns:a16="http://schemas.microsoft.com/office/drawing/2014/main" id="{4997963B-DC56-F266-75BE-945BB5FFF1C3}"/>
                  </a:ext>
                </a:extLst>
              </p:cNvPr>
              <p:cNvSpPr/>
              <p:nvPr>
                <p:custDataLst>
                  <p:tags r:id="rId6"/>
                </p:custDataLst>
              </p:nvPr>
            </p:nvSpPr>
            <p:spPr>
              <a:xfrm>
                <a:off x="3548729" y="2356456"/>
                <a:ext cx="3841900"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1" tIns="479653" rIns="430806"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sp>
            <p:nvSpPr>
              <p:cNvPr id="30" name="任意多边形: 形状 29">
                <a:extLst>
                  <a:ext uri="{FF2B5EF4-FFF2-40B4-BE49-F238E27FC236}">
                    <a16:creationId xmlns:a16="http://schemas.microsoft.com/office/drawing/2014/main" id="{2ABB0B2E-53FE-90E9-DE78-823BC0D9EB12}"/>
                  </a:ext>
                </a:extLst>
              </p:cNvPr>
              <p:cNvSpPr/>
              <p:nvPr>
                <p:custDataLst>
                  <p:tags r:id="rId7"/>
                </p:custDataLst>
              </p:nvPr>
            </p:nvSpPr>
            <p:spPr>
              <a:xfrm>
                <a:off x="605439" y="3362627"/>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32" name="任意多边形: 形状 31">
                <a:extLst>
                  <a:ext uri="{FF2B5EF4-FFF2-40B4-BE49-F238E27FC236}">
                    <a16:creationId xmlns:a16="http://schemas.microsoft.com/office/drawing/2014/main" id="{46806F7B-1AA4-758D-8DDE-3A8E5B02F918}"/>
                  </a:ext>
                </a:extLst>
              </p:cNvPr>
              <p:cNvSpPr/>
              <p:nvPr>
                <p:custDataLst>
                  <p:tags r:id="rId8"/>
                </p:custDataLst>
              </p:nvPr>
            </p:nvSpPr>
            <p:spPr>
              <a:xfrm>
                <a:off x="3548729" y="3336172"/>
                <a:ext cx="519110" cy="1032856"/>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2</a:t>
                </a:r>
              </a:p>
            </p:txBody>
          </p:sp>
          <p:sp>
            <p:nvSpPr>
              <p:cNvPr id="139" name="Freeform 25">
                <a:extLst>
                  <a:ext uri="{FF2B5EF4-FFF2-40B4-BE49-F238E27FC236}">
                    <a16:creationId xmlns:a16="http://schemas.microsoft.com/office/drawing/2014/main" id="{A02312C9-232A-260B-CAE1-FDAE1291EBD6}"/>
                  </a:ext>
                </a:extLst>
              </p:cNvPr>
              <p:cNvSpPr/>
              <p:nvPr>
                <p:custDataLst>
                  <p:tags r:id="rId9"/>
                </p:custDataLst>
              </p:nvPr>
            </p:nvSpPr>
            <p:spPr>
              <a:xfrm>
                <a:off x="719120" y="2356456"/>
                <a:ext cx="2640525" cy="3065030"/>
              </a:xfrm>
              <a:custGeom>
                <a:avLst/>
                <a:gdLst>
                  <a:gd name="connsiteX0" fmla="*/ 2901950 w 3176989"/>
                  <a:gd name="connsiteY0" fmla="*/ 0 h 2901951"/>
                  <a:gd name="connsiteX1" fmla="*/ 2901949 w 3176989"/>
                  <a:gd name="connsiteY1" fmla="*/ 1181659 h 2901951"/>
                  <a:gd name="connsiteX2" fmla="*/ 3176989 w 3176989"/>
                  <a:gd name="connsiteY2" fmla="*/ 1450977 h 2901951"/>
                  <a:gd name="connsiteX3" fmla="*/ 2901951 w 3176989"/>
                  <a:gd name="connsiteY3" fmla="*/ 1720295 h 2901951"/>
                  <a:gd name="connsiteX4" fmla="*/ 2901949 w 3176989"/>
                  <a:gd name="connsiteY4" fmla="*/ 2901951 h 2901951"/>
                  <a:gd name="connsiteX5" fmla="*/ 0 w 3176989"/>
                  <a:gd name="connsiteY5" fmla="*/ 2901950 h 2901951"/>
                  <a:gd name="connsiteX6" fmla="*/ 1 w 3176989"/>
                  <a:gd name="connsiteY6" fmla="*/ 1 h 290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9" h="2901951">
                    <a:moveTo>
                      <a:pt x="2901950" y="0"/>
                    </a:moveTo>
                    <a:lnTo>
                      <a:pt x="2901949" y="1181659"/>
                    </a:lnTo>
                    <a:lnTo>
                      <a:pt x="3176989" y="1450977"/>
                    </a:lnTo>
                    <a:lnTo>
                      <a:pt x="2901951" y="1720295"/>
                    </a:lnTo>
                    <a:lnTo>
                      <a:pt x="2901949" y="2901951"/>
                    </a:lnTo>
                    <a:lnTo>
                      <a:pt x="0" y="2901950"/>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050" noProof="0">
                  <a:solidFill>
                    <a:schemeClr val="bg1"/>
                  </a:solidFill>
                  <a:ea typeface="微软雅黑" panose="020B0503020204020204" pitchFamily="34" charset="-122"/>
                  <a:cs typeface="+mn-ea"/>
                  <a:sym typeface="+mn-lt"/>
                </a:endParaRPr>
              </a:p>
            </p:txBody>
          </p:sp>
          <p:sp>
            <p:nvSpPr>
              <p:cNvPr id="34" name="任意多边形: 形状 33">
                <a:extLst>
                  <a:ext uri="{FF2B5EF4-FFF2-40B4-BE49-F238E27FC236}">
                    <a16:creationId xmlns:a16="http://schemas.microsoft.com/office/drawing/2014/main" id="{11F814BB-A414-16BD-1579-E52CB7EBAEAA}"/>
                  </a:ext>
                </a:extLst>
              </p:cNvPr>
              <p:cNvSpPr/>
              <p:nvPr>
                <p:custDataLst>
                  <p:tags r:id="rId10"/>
                </p:custDataLst>
              </p:nvPr>
            </p:nvSpPr>
            <p:spPr>
              <a:xfrm>
                <a:off x="7543504" y="3389166"/>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3</a:t>
                </a:r>
              </a:p>
            </p:txBody>
          </p:sp>
          <p:sp>
            <p:nvSpPr>
              <p:cNvPr id="6" name="Freeform 19">
                <a:extLst>
                  <a:ext uri="{FF2B5EF4-FFF2-40B4-BE49-F238E27FC236}">
                    <a16:creationId xmlns:a16="http://schemas.microsoft.com/office/drawing/2014/main" id="{6179AFA4-A8F5-1BF1-A5D1-30BAE896C86E}"/>
                  </a:ext>
                </a:extLst>
              </p:cNvPr>
              <p:cNvSpPr/>
              <p:nvPr>
                <p:custDataLst>
                  <p:tags r:id="rId11"/>
                </p:custDataLst>
              </p:nvPr>
            </p:nvSpPr>
            <p:spPr>
              <a:xfrm>
                <a:off x="10348311"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900" b="1" noProof="0">
                  <a:solidFill>
                    <a:schemeClr val="tx2"/>
                  </a:solidFill>
                  <a:ea typeface="微软雅黑" panose="020B0503020204020204" pitchFamily="34" charset="-122"/>
                  <a:cs typeface="+mn-ea"/>
                  <a:sym typeface="+mn-lt"/>
                </a:endParaRPr>
              </a:p>
            </p:txBody>
          </p:sp>
          <p:sp>
            <p:nvSpPr>
              <p:cNvPr id="37" name="任意多边形: 形状 36">
                <a:extLst>
                  <a:ext uri="{FF2B5EF4-FFF2-40B4-BE49-F238E27FC236}">
                    <a16:creationId xmlns:a16="http://schemas.microsoft.com/office/drawing/2014/main" id="{89333FAE-C5F0-32A3-F826-EE9472001B47}"/>
                  </a:ext>
                </a:extLst>
              </p:cNvPr>
              <p:cNvSpPr/>
              <p:nvPr>
                <p:custDataLst>
                  <p:tags r:id="rId12"/>
                </p:custDataLst>
              </p:nvPr>
            </p:nvSpPr>
            <p:spPr>
              <a:xfrm>
                <a:off x="10336905" y="3389166"/>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4</a:t>
                </a:r>
              </a:p>
            </p:txBody>
          </p:sp>
        </p:grpSp>
        <p:sp>
          <p:nvSpPr>
            <p:cNvPr id="10" name="Freeform 19">
              <a:extLst>
                <a:ext uri="{FF2B5EF4-FFF2-40B4-BE49-F238E27FC236}">
                  <a16:creationId xmlns:a16="http://schemas.microsoft.com/office/drawing/2014/main" id="{17D1BF2E-CD45-2F08-98F6-C6BB90B44EA6}"/>
                </a:ext>
              </a:extLst>
            </p:cNvPr>
            <p:cNvSpPr/>
            <p:nvPr>
              <p:custDataLst>
                <p:tags r:id="rId4"/>
              </p:custDataLst>
            </p:nvPr>
          </p:nvSpPr>
          <p:spPr>
            <a:xfrm>
              <a:off x="10337927" y="2474142"/>
              <a:ext cx="2030702" cy="3038822"/>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grpSp>
      <p:sp>
        <p:nvSpPr>
          <p:cNvPr id="11" name="任意多边形: 形状 36">
            <a:extLst>
              <a:ext uri="{FF2B5EF4-FFF2-40B4-BE49-F238E27FC236}">
                <a16:creationId xmlns:a16="http://schemas.microsoft.com/office/drawing/2014/main" id="{BF6A7B9C-CA8B-16EB-34F4-FDC7F5C834EA}"/>
              </a:ext>
            </a:extLst>
          </p:cNvPr>
          <p:cNvSpPr/>
          <p:nvPr>
            <p:custDataLst>
              <p:tags r:id="rId2"/>
            </p:custDataLst>
          </p:nvPr>
        </p:nvSpPr>
        <p:spPr>
          <a:xfrm>
            <a:off x="9852310" y="3511038"/>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5</a:t>
            </a:r>
          </a:p>
        </p:txBody>
      </p:sp>
      <p:sp>
        <p:nvSpPr>
          <p:cNvPr id="13" name="任意多边形: 形状 31">
            <a:extLst>
              <a:ext uri="{FF2B5EF4-FFF2-40B4-BE49-F238E27FC236}">
                <a16:creationId xmlns:a16="http://schemas.microsoft.com/office/drawing/2014/main" id="{1F285894-5169-897E-01B7-054AB4CB4A1D}"/>
              </a:ext>
            </a:extLst>
          </p:cNvPr>
          <p:cNvSpPr/>
          <p:nvPr>
            <p:custDataLst>
              <p:tags r:id="rId3"/>
            </p:custDataLst>
          </p:nvPr>
        </p:nvSpPr>
        <p:spPr>
          <a:xfrm>
            <a:off x="283982" y="3458497"/>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14" name="CasellaDiTesto 13">
            <a:extLst>
              <a:ext uri="{FF2B5EF4-FFF2-40B4-BE49-F238E27FC236}">
                <a16:creationId xmlns:a16="http://schemas.microsoft.com/office/drawing/2014/main" id="{D9B63893-71F8-CF82-E477-A72DD37724E0}"/>
              </a:ext>
            </a:extLst>
          </p:cNvPr>
          <p:cNvSpPr txBox="1"/>
          <p:nvPr/>
        </p:nvSpPr>
        <p:spPr>
          <a:xfrm>
            <a:off x="2540817" y="2686928"/>
            <a:ext cx="2477749" cy="584775"/>
          </a:xfrm>
          <a:prstGeom prst="rect">
            <a:avLst/>
          </a:prstGeom>
          <a:noFill/>
        </p:spPr>
        <p:txBody>
          <a:bodyPr wrap="square" rtlCol="0">
            <a:spAutoFit/>
          </a:bodyPr>
          <a:lstStyle/>
          <a:p>
            <a:pPr algn="ctr"/>
            <a:r>
              <a:rPr lang="it-IT" sz="1600" b="1" noProof="0">
                <a:solidFill>
                  <a:schemeClr val="bg1"/>
                </a:solidFill>
              </a:rPr>
              <a:t>Segmentazione delle Immagini</a:t>
            </a:r>
          </a:p>
        </p:txBody>
      </p:sp>
      <p:sp>
        <p:nvSpPr>
          <p:cNvPr id="15" name="CasellaDiTesto 14">
            <a:extLst>
              <a:ext uri="{FF2B5EF4-FFF2-40B4-BE49-F238E27FC236}">
                <a16:creationId xmlns:a16="http://schemas.microsoft.com/office/drawing/2014/main" id="{7348BE1E-DCED-770A-4398-38BF680D050A}"/>
              </a:ext>
            </a:extLst>
          </p:cNvPr>
          <p:cNvSpPr txBox="1"/>
          <p:nvPr/>
        </p:nvSpPr>
        <p:spPr>
          <a:xfrm>
            <a:off x="5566069" y="2684172"/>
            <a:ext cx="1788424" cy="584775"/>
          </a:xfrm>
          <a:prstGeom prst="rect">
            <a:avLst/>
          </a:prstGeom>
          <a:noFill/>
        </p:spPr>
        <p:txBody>
          <a:bodyPr wrap="square" rtlCol="0">
            <a:spAutoFit/>
          </a:bodyPr>
          <a:lstStyle/>
          <a:p>
            <a:pPr algn="ctr"/>
            <a:r>
              <a:rPr lang="it-IT" sz="1600" b="1" noProof="0">
                <a:solidFill>
                  <a:schemeClr val="tx2"/>
                </a:solidFill>
              </a:rPr>
              <a:t>Calcolo delle Features</a:t>
            </a:r>
          </a:p>
        </p:txBody>
      </p:sp>
      <p:sp>
        <p:nvSpPr>
          <p:cNvPr id="16" name="CasellaDiTesto 15">
            <a:extLst>
              <a:ext uri="{FF2B5EF4-FFF2-40B4-BE49-F238E27FC236}">
                <a16:creationId xmlns:a16="http://schemas.microsoft.com/office/drawing/2014/main" id="{D887250D-F17C-7C60-B64D-AFE3D51AB73F}"/>
              </a:ext>
            </a:extLst>
          </p:cNvPr>
          <p:cNvSpPr txBox="1"/>
          <p:nvPr/>
        </p:nvSpPr>
        <p:spPr>
          <a:xfrm>
            <a:off x="380113" y="2686928"/>
            <a:ext cx="1788424" cy="584775"/>
          </a:xfrm>
          <a:prstGeom prst="rect">
            <a:avLst/>
          </a:prstGeom>
          <a:noFill/>
        </p:spPr>
        <p:txBody>
          <a:bodyPr wrap="square" rtlCol="0">
            <a:spAutoFit/>
          </a:bodyPr>
          <a:lstStyle/>
          <a:p>
            <a:pPr algn="ctr"/>
            <a:r>
              <a:rPr lang="it-IT" sz="1600" b="1" noProof="0">
                <a:solidFill>
                  <a:schemeClr val="tx2"/>
                </a:solidFill>
              </a:rPr>
              <a:t>Acquisizione delle immagini</a:t>
            </a:r>
          </a:p>
        </p:txBody>
      </p:sp>
      <p:sp>
        <p:nvSpPr>
          <p:cNvPr id="17" name="CasellaDiTesto 16">
            <a:extLst>
              <a:ext uri="{FF2B5EF4-FFF2-40B4-BE49-F238E27FC236}">
                <a16:creationId xmlns:a16="http://schemas.microsoft.com/office/drawing/2014/main" id="{E94B7807-AC1E-39E8-A33F-F25ABBE21C16}"/>
              </a:ext>
            </a:extLst>
          </p:cNvPr>
          <p:cNvSpPr txBox="1"/>
          <p:nvPr/>
        </p:nvSpPr>
        <p:spPr>
          <a:xfrm>
            <a:off x="7721358" y="2684171"/>
            <a:ext cx="1969744" cy="584775"/>
          </a:xfrm>
          <a:prstGeom prst="rect">
            <a:avLst/>
          </a:prstGeom>
          <a:noFill/>
        </p:spPr>
        <p:txBody>
          <a:bodyPr wrap="square" rtlCol="0">
            <a:spAutoFit/>
          </a:bodyPr>
          <a:lstStyle/>
          <a:p>
            <a:pPr algn="ctr"/>
            <a:r>
              <a:rPr lang="it-IT" sz="1600" b="1" noProof="0">
                <a:solidFill>
                  <a:schemeClr val="tx2"/>
                </a:solidFill>
              </a:rPr>
              <a:t>Riconoscimento delle foglie</a:t>
            </a:r>
          </a:p>
        </p:txBody>
      </p:sp>
      <p:sp>
        <p:nvSpPr>
          <p:cNvPr id="18" name="CasellaDiTesto 17">
            <a:extLst>
              <a:ext uri="{FF2B5EF4-FFF2-40B4-BE49-F238E27FC236}">
                <a16:creationId xmlns:a16="http://schemas.microsoft.com/office/drawing/2014/main" id="{2AF4365E-3D3F-38E2-9039-9DA87FC6818F}"/>
              </a:ext>
            </a:extLst>
          </p:cNvPr>
          <p:cNvSpPr txBox="1"/>
          <p:nvPr/>
        </p:nvSpPr>
        <p:spPr>
          <a:xfrm>
            <a:off x="9852309" y="2684171"/>
            <a:ext cx="1788424" cy="584775"/>
          </a:xfrm>
          <a:prstGeom prst="rect">
            <a:avLst/>
          </a:prstGeom>
          <a:noFill/>
        </p:spPr>
        <p:txBody>
          <a:bodyPr wrap="square" rtlCol="0">
            <a:spAutoFit/>
          </a:bodyPr>
          <a:lstStyle/>
          <a:p>
            <a:pPr algn="ctr"/>
            <a:r>
              <a:rPr lang="it-IT" sz="1600" b="1" noProof="0">
                <a:solidFill>
                  <a:schemeClr val="tx2"/>
                </a:solidFill>
              </a:rPr>
              <a:t>Classificazione delle Foglie</a:t>
            </a:r>
          </a:p>
        </p:txBody>
      </p:sp>
      <p:sp>
        <p:nvSpPr>
          <p:cNvPr id="5" name="CasellaDiTesto 4">
            <a:extLst>
              <a:ext uri="{FF2B5EF4-FFF2-40B4-BE49-F238E27FC236}">
                <a16:creationId xmlns:a16="http://schemas.microsoft.com/office/drawing/2014/main" id="{D99AF9A8-CD45-499D-FAC4-94BD92D65361}"/>
              </a:ext>
            </a:extLst>
          </p:cNvPr>
          <p:cNvSpPr txBox="1"/>
          <p:nvPr/>
        </p:nvSpPr>
        <p:spPr>
          <a:xfrm>
            <a:off x="3010670" y="3586298"/>
            <a:ext cx="1868129" cy="954107"/>
          </a:xfrm>
          <a:prstGeom prst="rect">
            <a:avLst/>
          </a:prstGeom>
          <a:noFill/>
        </p:spPr>
        <p:txBody>
          <a:bodyPr wrap="square" rtlCol="0">
            <a:spAutoFit/>
          </a:bodyPr>
          <a:lstStyle/>
          <a:p>
            <a:r>
              <a:rPr lang="it-IT" sz="1400" noProof="0">
                <a:solidFill>
                  <a:schemeClr val="bg1"/>
                </a:solidFill>
                <a:ea typeface="微软雅黑" panose="020B0503020204020204" pitchFamily="34" charset="-122"/>
                <a:cs typeface="+mn-ea"/>
                <a:sym typeface="+mn-lt"/>
              </a:rPr>
              <a:t>Tramite metodo </a:t>
            </a:r>
            <a:r>
              <a:rPr lang="it-IT" sz="1400" u="sng" noProof="0" err="1">
                <a:solidFill>
                  <a:schemeClr val="bg1"/>
                </a:solidFill>
                <a:ea typeface="微软雅黑" panose="020B0503020204020204" pitchFamily="34" charset="-122"/>
                <a:cs typeface="+mn-ea"/>
                <a:sym typeface="+mn-lt"/>
              </a:rPr>
              <a:t>region-growing</a:t>
            </a:r>
            <a:r>
              <a:rPr lang="it-IT" sz="1400" noProof="0">
                <a:solidFill>
                  <a:schemeClr val="bg1"/>
                </a:solidFill>
                <a:ea typeface="微软雅黑" panose="020B0503020204020204" pitchFamily="34" charset="-122"/>
                <a:cs typeface="+mn-ea"/>
                <a:sym typeface="+mn-lt"/>
              </a:rPr>
              <a:t> nello spazio colore LAB</a:t>
            </a:r>
          </a:p>
          <a:p>
            <a:endParaRPr lang="it-IT" sz="1400" noProof="0"/>
          </a:p>
        </p:txBody>
      </p:sp>
    </p:spTree>
    <p:extLst>
      <p:ext uri="{BB962C8B-B14F-4D97-AF65-F5344CB8AC3E}">
        <p14:creationId xmlns:p14="http://schemas.microsoft.com/office/powerpoint/2010/main" val="21578693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2"/>
  <p:tag name="KSO_WM_UNIT_ID" val="custom20230314_6*l_h_i*1_1_2"/>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9995757816343,&quot;left&quot;:345.09999694824216,&quot;top&quot;:65.72500305175781,&quot;width&quot;:399.100006103515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10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8_3*l_h_i*1_1_1"/>
  <p:tag name="KSO_WM_TEMPLATE_CATEGORY" val="diagram"/>
  <p:tag name="KSO_WM_TEMPLATE_INDEX" val="20231298"/>
  <p:tag name="KSO_WM_UNIT_LAYERLEVEL" val="1_1_1"/>
  <p:tag name="KSO_WM_TAG_VERSION" val="3.0"/>
  <p:tag name="KSO_WM_BEAUTIFY_FLAG" val="#wm#"/>
  <p:tag name="KSO_WM_UNIT_PRESET_TEXT" val="1"/>
  <p:tag name="KSO_WM_UNIT_FILL_TYPE" val="3"/>
  <p:tag name="KSO_WM_UNIT_TEXT_FILL_FORE_SCHEMECOLOR_INDEX" val="1"/>
  <p:tag name="KSO_WM_UNIT_TEXT_FILL_TYPE" val="1"/>
</p:tagLst>
</file>

<file path=ppt/tags/tag10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10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8_3*l_h_f*1_3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10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8_3*l_h_i*1_3_1"/>
  <p:tag name="KSO_WM_TEMPLATE_CATEGORY" val="diagram"/>
  <p:tag name="KSO_WM_TEMPLATE_INDEX" val="20231298"/>
  <p:tag name="KSO_WM_UNIT_LAYERLEVEL" val="1_1_1"/>
  <p:tag name="KSO_WM_TAG_VERSION" val="3.0"/>
  <p:tag name="KSO_WM_BEAUTIFY_FLAG" val="#wm#"/>
  <p:tag name="KSO_WM_UNIT_PRESET_TEXT" val="3"/>
  <p:tag name="KSO_WM_UNIT_FILL_TYPE" val="3"/>
  <p:tag name="KSO_WM_UNIT_TEXT_FILL_FORE_SCHEMECOLOR_INDEX" val="1"/>
  <p:tag name="KSO_WM_UNIT_TEXT_FILL_TYPE" val="1"/>
</p:tagLst>
</file>

<file path=ppt/tags/tag10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10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1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8_3*l_h_f*1_1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1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8_3*l_h_f*1_2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1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8_3*l_h_i*1_1_1"/>
  <p:tag name="KSO_WM_TEMPLATE_CATEGORY" val="diagram"/>
  <p:tag name="KSO_WM_TEMPLATE_INDEX" val="20231298"/>
  <p:tag name="KSO_WM_UNIT_LAYERLEVEL" val="1_1_1"/>
  <p:tag name="KSO_WM_TAG_VERSION" val="3.0"/>
  <p:tag name="KSO_WM_BEAUTIFY_FLAG" val="#wm#"/>
  <p:tag name="KSO_WM_UNIT_PRESET_TEXT" val="1"/>
  <p:tag name="KSO_WM_UNIT_FILL_TYPE" val="3"/>
  <p:tag name="KSO_WM_UNIT_TEXT_FILL_FORE_SCHEMECOLOR_INDEX" val="1"/>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8_3*l_h_f*1_3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19.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8_3*l_h_i*1_3_1"/>
  <p:tag name="KSO_WM_TEMPLATE_CATEGORY" val="diagram"/>
  <p:tag name="KSO_WM_TEMPLATE_INDEX" val="20231298"/>
  <p:tag name="KSO_WM_UNIT_LAYERLEVEL" val="1_1_1"/>
  <p:tag name="KSO_WM_TAG_VERSION" val="3.0"/>
  <p:tag name="KSO_WM_BEAUTIFY_FLAG" val="#wm#"/>
  <p:tag name="KSO_WM_UNIT_PRESET_TEXT" val="3"/>
  <p:tag name="KSO_WM_UNIT_FILL_TYPE" val="3"/>
  <p:tag name="KSO_WM_UNIT_TEXT_FILL_FORE_SCHEMECOLOR_INDEX" val="1"/>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0314_6*l_h_a*1_1_1"/>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9995757816343,&quot;left&quot;:345.09999694824216,&quot;top&quot;:65.72500305175781,&quot;width&quot;:399.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FILL_FORE_SCHEMECOLOR_INDEX_BRIGHTNESS" val="0.15"/>
  <p:tag name="KSO_WM_UNIT_TEXT_FILL_FORE_SCHEMECOLOR_INDEX" val="13"/>
  <p:tag name="KSO_WM_UNIT_TEXT_FILL_TYPE" val="1"/>
  <p:tag name="KSO_WM_UNIT_USESOURCEFORMAT_APPLY" val="1"/>
</p:tagLst>
</file>

<file path=ppt/tags/tag2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2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2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8_3*l_h_f*1_1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2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8_3*l_h_f*1_2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2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8_3*l_h_i*1_1_1"/>
  <p:tag name="KSO_WM_TEMPLATE_CATEGORY" val="diagram"/>
  <p:tag name="KSO_WM_TEMPLATE_INDEX" val="20231298"/>
  <p:tag name="KSO_WM_UNIT_LAYERLEVEL" val="1_1_1"/>
  <p:tag name="KSO_WM_TAG_VERSION" val="3.0"/>
  <p:tag name="KSO_WM_BEAUTIFY_FLAG" val="#wm#"/>
  <p:tag name="KSO_WM_UNIT_PRESET_TEXT" val="1"/>
  <p:tag name="KSO_WM_UNIT_FILL_TYPE" val="3"/>
  <p:tag name="KSO_WM_UNIT_TEXT_FILL_FORE_SCHEMECOLOR_INDEX" val="1"/>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2"/>
  <p:tag name="KSO_WM_UNIT_ID" val="custom20230314_6*l_h_i*1_2_2"/>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9995757816343,&quot;left&quot;:345.09999694824216,&quot;top&quot;:65.72500305175781,&quot;width&quot;:399.1000061035156}"/>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3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8_3*l_h_f*1_3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3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8_3*l_h_i*1_3_1"/>
  <p:tag name="KSO_WM_TEMPLATE_CATEGORY" val="diagram"/>
  <p:tag name="KSO_WM_TEMPLATE_INDEX" val="20231298"/>
  <p:tag name="KSO_WM_UNIT_LAYERLEVEL" val="1_1_1"/>
  <p:tag name="KSO_WM_TAG_VERSION" val="3.0"/>
  <p:tag name="KSO_WM_BEAUTIFY_FLAG" val="#wm#"/>
  <p:tag name="KSO_WM_UNIT_PRESET_TEXT" val="3"/>
  <p:tag name="KSO_WM_UNIT_FILL_TYPE" val="3"/>
  <p:tag name="KSO_WM_UNIT_TEXT_FILL_FORE_SCHEMECOLOR_INDEX" val="1"/>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3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custom20231237_1*i*1"/>
  <p:tag name="KSO_WM_TEMPLATE_CATEGORY" val="custom"/>
  <p:tag name="KSO_WM_TEMPLATE_INDEX" val="20231237"/>
  <p:tag name="KSO_WM_UNIT_LAYERLEVEL" val="1"/>
  <p:tag name="KSO_WM_TAG_VERSION" val="3.0"/>
</p:tagLst>
</file>

<file path=ppt/tags/tag3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custom20231237_1*h_f*1_1"/>
  <p:tag name="KSO_WM_TEMPLATE_CATEGORY" val="custom"/>
  <p:tag name="KSO_WM_TEMPLATE_INDEX" val="20231237"/>
  <p:tag name="KSO_WM_UNIT_LAYERLEVEL" val="1_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正文，文字是您思想的提炼，请尽量言简意赅的阐述观点。单击此处输入你的正文。请尽量言简意赅的阐述观点。"/>
</p:tagLst>
</file>

<file path=ppt/tags/tag3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custom20231237_1*h_a*1_1"/>
  <p:tag name="KSO_WM_TEMPLATE_CATEGORY" val="custom"/>
  <p:tag name="KSO_WM_TEMPLATE_INDEX" val="20231237"/>
  <p:tag name="KSO_WM_UNIT_LAYERLEVEL" val="1_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添加标题"/>
</p:tagLst>
</file>

<file path=ppt/tags/tag3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0314_6*l_h_a*1_2_1"/>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9995757816343,&quot;left&quot;:345.09999694824216,&quot;top&quot;:65.72500305175781,&quot;width&quot;:399.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FILL_FORE_SCHEMECOLOR_INDEX_BRIGHTNESS" val="0.15"/>
  <p:tag name="KSO_WM_UNIT_TEXT_FILL_FORE_SCHEMECOLOR_INDEX" val="13"/>
  <p:tag name="KSO_WM_UNIT_TEXT_FILL_TYPE" val="1"/>
  <p:tag name="KSO_WM_UNIT_USESOURCEFORMAT_APPLY" val="1"/>
</p:tagLst>
</file>

<file path=ppt/tags/tag4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4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8_3*l_h_f*1_1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4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8_3*l_h_f*1_2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4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8_3*l_h_i*1_1_1"/>
  <p:tag name="KSO_WM_TEMPLATE_CATEGORY" val="diagram"/>
  <p:tag name="KSO_WM_TEMPLATE_INDEX" val="20231298"/>
  <p:tag name="KSO_WM_UNIT_LAYERLEVEL" val="1_1_1"/>
  <p:tag name="KSO_WM_TAG_VERSION" val="3.0"/>
  <p:tag name="KSO_WM_BEAUTIFY_FLAG" val="#wm#"/>
  <p:tag name="KSO_WM_UNIT_PRESET_TEXT" val="1"/>
  <p:tag name="KSO_WM_UNIT_FILL_TYPE" val="3"/>
  <p:tag name="KSO_WM_UNIT_TEXT_FILL_FORE_SCHEMECOLOR_INDEX" val="1"/>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8_3*l_h_f*1_3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4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8_3*l_h_i*1_3_1"/>
  <p:tag name="KSO_WM_TEMPLATE_CATEGORY" val="diagram"/>
  <p:tag name="KSO_WM_TEMPLATE_INDEX" val="20231298"/>
  <p:tag name="KSO_WM_UNIT_LAYERLEVEL" val="1_1_1"/>
  <p:tag name="KSO_WM_TAG_VERSION" val="3.0"/>
  <p:tag name="KSO_WM_BEAUTIFY_FLAG" val="#wm#"/>
  <p:tag name="KSO_WM_UNIT_PRESET_TEXT" val="3"/>
  <p:tag name="KSO_WM_UNIT_FILL_TYPE" val="3"/>
  <p:tag name="KSO_WM_UNIT_TEXT_FILL_FORE_SCHEMECOLOR_INDEX" val="1"/>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4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2"/>
  <p:tag name="KSO_WM_UNIT_ID" val="custom20230314_6*l_h_i*1_3_2"/>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9995757816343,&quot;left&quot;:345.09999694824216,&quot;top&quot;:65.72500305175781,&quot;width&quot;:399.100006103515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5"/>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5"/>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6000000238418579,&quot;colorType&quot;:1,&quot;foreColorIndex&quot;:5,&quot;pos&quot;:0,&quot;transparency&quot;:0},{&quot;brightness&quot;:0,&quot;colorType&quot;:1,&quot;foreColorIndex&quot;:5,&quot;pos&quot;:0.9200000166893005,&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_1_BRIGHTNESS" val="0.6"/>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92"/>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ORE_SCHEMECOLOR_INDEX_BRIGHTNESS" val="0"/>
  <p:tag name="KSO_WM_UNIT_LINE_FILL_TYPE" val="2"/>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5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31_4*l_h_f*1_1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31_4*l_h_a*1_1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UNIT_USESOURCEFORMAT_APPLY" val="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1"/>
  <p:tag name="KSO_WM_UNIT_LINE_FORE_SCHEMECOLOR_INDEX_2_TRANS" val="0"/>
  <p:tag name="KSO_WM_UNIT_LINE_GRADIENT_TYPE" val="0"/>
  <p:tag name="KSO_WM_UNIT_LINE_GRADIENT_ANGLE" val="270"/>
  <p:tag name="KSO_WM_UNIT_LINE_GRADIENT_DIRECTION" val="6"/>
  <p:tag name="KSO_WM_UNIT_LINE_FILL_TYPE" val="5"/>
  <p:tag name="KSO_WM_UNIT_USESOURCEFORMAT_APPLY"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5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5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ORE_SCHEMECOLOR_INDEX_BRIGHTNESS" val="0"/>
  <p:tag name="KSO_WM_UNIT_LINE_FILL_TYPE" val="2"/>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5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5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5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5_1"/>
  <p:tag name="KSO_WM_UNIT_ID" val="diagram20231731_4*l_h_f*1_5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UNIT_USESOURCEFORMAT_APPLY" val="1"/>
</p:tagLst>
</file>

<file path=ppt/tags/tag5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5_1"/>
  <p:tag name="KSO_WM_UNIT_ID" val="diagram20231731_4*l_h_a*1_5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custom20230314_6*l_h_a*1_3_1"/>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9995757816343,&quot;left&quot;:345.09999694824216,&quot;top&quot;:65.72500305175781,&quot;width&quot;:399.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FILL_FORE_SCHEMECOLOR_INDEX_BRIGHTNESS" val="0.15"/>
  <p:tag name="KSO_WM_UNIT_TEXT_FILL_FORE_SCHEMECOLOR_INDEX" val="13"/>
  <p:tag name="KSO_WM_UNIT_TEXT_FILL_TYPE" val="1"/>
  <p:tag name="KSO_WM_UNIT_USESOURCEFORMAT_APPLY" val="1"/>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5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5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1"/>
  <p:tag name="KSO_WM_UNIT_LINE_FORE_SCHEMECOLOR_INDEX_2_TRANS" val="0"/>
  <p:tag name="KSO_WM_UNIT_LINE_GRADIENT_TYPE" val="0"/>
  <p:tag name="KSO_WM_UNIT_LINE_GRADIENT_ANGLE" val="270"/>
  <p:tag name="KSO_WM_UNIT_LINE_GRADIENT_DIRECTION" val="6"/>
  <p:tag name="KSO_WM_UNIT_LINE_FILL_TYPE" val="5"/>
  <p:tag name="KSO_WM_UNIT_USESOURCEFORMAT_APPLY" val="1"/>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3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3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ORE_SCHEMECOLOR_INDEX_BRIGHTNESS" val="0"/>
  <p:tag name="KSO_WM_UNIT_LINE_FILL_TYPE" val="2"/>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3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6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731_4*l_h_f*1_3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UNIT_USESOURCEFORMAT_APPLY" val="1"/>
</p:tagLst>
</file>

<file path=ppt/tags/tag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31_4*l_h_a*1_3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UNIT_USESOURCEFORMAT_APPLY"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3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3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1"/>
  <p:tag name="KSO_WM_UNIT_LINE_FORE_SCHEMECOLOR_INDEX_2_TRANS" val="0"/>
  <p:tag name="KSO_WM_UNIT_LINE_GRADIENT_TYPE" val="0"/>
  <p:tag name="KSO_WM_UNIT_LINE_GRADIENT_ANGLE" val="270"/>
  <p:tag name="KSO_WM_UNIT_LINE_GRADIENT_DIRECTION" val="6"/>
  <p:tag name="KSO_WM_UNIT_LINE_FILL_TYPE" val="5"/>
  <p:tag name="KSO_WM_UNIT_USESOURCEFORMAT_APPLY" val="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ORE_SCHEMECOLOR_INDEX_BRIGHTNESS" val="0"/>
  <p:tag name="KSO_WM_UNIT_LINE_FILL_TYPE" val="2"/>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1"/>
  <p:tag name="KSO_WM_UNIT_LINE_FORE_SCHEMECOLOR_INDEX_2_TRANS" val="0"/>
  <p:tag name="KSO_WM_UNIT_LINE_GRADIENT_TYPE" val="0"/>
  <p:tag name="KSO_WM_UNIT_LINE_GRADIENT_ANGLE" val="270"/>
  <p:tag name="KSO_WM_UNIT_LINE_GRADIENT_DIRECTION" val="6"/>
  <p:tag name="KSO_WM_UNIT_LINE_FILL_TYPE" val="5"/>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custom20231237_1*i*1"/>
  <p:tag name="KSO_WM_TEMPLATE_CATEGORY" val="custom"/>
  <p:tag name="KSO_WM_TEMPLATE_INDEX" val="20231237"/>
  <p:tag name="KSO_WM_UNIT_LAYERLEVEL" val="1"/>
  <p:tag name="KSO_WM_TAG_VERSION" val="3.0"/>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ORE_SCHEMECOLOR_INDEX_BRIGHTNESS" val="0"/>
  <p:tag name="KSO_WM_UNIT_LINE_FILL_TYPE" val="2"/>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1"/>
  <p:tag name="KSO_WM_UNIT_LINE_FORE_SCHEMECOLOR_INDEX_2_TRANS" val="0"/>
  <p:tag name="KSO_WM_UNIT_LINE_GRADIENT_TYPE" val="0"/>
  <p:tag name="KSO_WM_UNIT_LINE_GRADIENT_ANGLE" val="270"/>
  <p:tag name="KSO_WM_UNIT_LINE_GRADIENT_DIRECTION" val="6"/>
  <p:tag name="KSO_WM_UNIT_LINE_FILL_TYPE" val="5"/>
  <p:tag name="KSO_WM_UNIT_USESOURCEFORMAT_APPLY" val="1"/>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ORE_SCHEMECOLOR_INDEX_BRIGHTNESS" val="0"/>
  <p:tag name="KSO_WM_UNIT_LINE_FILL_TYPE" val="2"/>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1"/>
  <p:tag name="KSO_WM_UNIT_LINE_FORE_SCHEMECOLOR_INDEX_2_TRANS" val="0"/>
  <p:tag name="KSO_WM_UNIT_LINE_GRADIENT_TYPE" val="0"/>
  <p:tag name="KSO_WM_UNIT_LINE_GRADIENT_ANGLE" val="270"/>
  <p:tag name="KSO_WM_UNIT_LINE_GRADIENT_DIRECTION" val="6"/>
  <p:tag name="KSO_WM_UNIT_LINE_FILL_TYPE" val="5"/>
  <p:tag name="KSO_WM_UNIT_USESOURCEFORMAT_APPLY" val="1"/>
</p:tagLst>
</file>

<file path=ppt/tags/tag7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7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7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custom20231237_1*h_f*1_1"/>
  <p:tag name="KSO_WM_TEMPLATE_CATEGORY" val="custom"/>
  <p:tag name="KSO_WM_TEMPLATE_INDEX" val="20231237"/>
  <p:tag name="KSO_WM_UNIT_LAYERLEVEL" val="1_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正文，文字是您思想的提炼，请尽量言简意赅的阐述观点。单击此处输入你的正文。请尽量言简意赅的阐述观点。"/>
</p:tagLst>
</file>

<file path=ppt/tags/tag8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8_3*l_h_f*1_1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8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8_3*l_h_f*1_2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8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8_3*l_h_i*1_1_1"/>
  <p:tag name="KSO_WM_TEMPLATE_CATEGORY" val="diagram"/>
  <p:tag name="KSO_WM_TEMPLATE_INDEX" val="20231298"/>
  <p:tag name="KSO_WM_UNIT_LAYERLEVEL" val="1_1_1"/>
  <p:tag name="KSO_WM_TAG_VERSION" val="3.0"/>
  <p:tag name="KSO_WM_BEAUTIFY_FLAG" val="#wm#"/>
  <p:tag name="KSO_WM_UNIT_PRESET_TEXT" val="1"/>
  <p:tag name="KSO_WM_UNIT_FILL_TYPE" val="3"/>
  <p:tag name="KSO_WM_UNIT_TEXT_FILL_FORE_SCHEMECOLOR_INDEX" val="1"/>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8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8_3*l_h_f*1_3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8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8_3*l_h_i*1_3_1"/>
  <p:tag name="KSO_WM_TEMPLATE_CATEGORY" val="diagram"/>
  <p:tag name="KSO_WM_TEMPLATE_INDEX" val="20231298"/>
  <p:tag name="KSO_WM_UNIT_LAYERLEVEL" val="1_1_1"/>
  <p:tag name="KSO_WM_TAG_VERSION" val="3.0"/>
  <p:tag name="KSO_WM_BEAUTIFY_FLAG" val="#wm#"/>
  <p:tag name="KSO_WM_UNIT_PRESET_TEXT" val="3"/>
  <p:tag name="KSO_WM_UNIT_FILL_TYPE" val="3"/>
  <p:tag name="KSO_WM_UNIT_TEXT_FILL_FORE_SCHEMECOLOR_INDEX" val="1"/>
  <p:tag name="KSO_WM_UNIT_TEXT_FILL_TYPE" val="1"/>
</p:tagLst>
</file>

<file path=ppt/tags/tag8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8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custom20231237_1*h_a*1_1"/>
  <p:tag name="KSO_WM_TEMPLATE_CATEGORY" val="custom"/>
  <p:tag name="KSO_WM_TEMPLATE_INDEX" val="20231237"/>
  <p:tag name="KSO_WM_UNIT_LAYERLEVEL" val="1_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添加标题"/>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9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9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9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9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9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8_3*l_h_f*1_1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99.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8_3*l_h_f*1_2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2007 - 2010">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7D2412E-D90C-4D20-9636-A808D6EA6EED}">
  <we:reference id="wa200006214" version="1.0.0.0" store="it-IT" storeType="OMEX"/>
  <we:alternateReferences>
    <we:reference id="wa200006214" version="1.0.0.0" store="wa200006214"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4145</TotalTime>
  <Words>2161</Words>
  <Application>Microsoft Macintosh PowerPoint</Application>
  <PresentationFormat>Widescreen</PresentationFormat>
  <Paragraphs>272</Paragraphs>
  <Slides>39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微软雅黑</vt:lpstr>
      <vt:lpstr>Aptos</vt:lpstr>
      <vt:lpstr>Arial</vt:lpstr>
      <vt:lpstr>Calibri</vt:lpstr>
      <vt:lpstr>Cambria Math</vt:lpstr>
      <vt:lpstr>Office Theme</vt:lpstr>
      <vt:lpstr>Leaf-ID </vt:lpstr>
      <vt:lpstr>Indice</vt:lpstr>
      <vt:lpstr>Obbiettivo del Progetto</vt:lpstr>
      <vt:lpstr>Problemi da Affrontare</vt:lpstr>
      <vt:lpstr>01-Acquisizione delle Immagini</vt:lpstr>
      <vt:lpstr>Caratteristiche del Dataset</vt:lpstr>
      <vt:lpstr>PowerPoint Presentation</vt:lpstr>
      <vt:lpstr>Pipeline di classificazione</vt:lpstr>
      <vt:lpstr>02-Segmentazione delle Immagini</vt:lpstr>
      <vt:lpstr>Region-Growing con LAB</vt:lpstr>
      <vt:lpstr>Perché una Soglia di 21?</vt:lpstr>
      <vt:lpstr>Segmentatori Differenti</vt:lpstr>
      <vt:lpstr>03-Calcolo delle Features</vt:lpstr>
      <vt:lpstr>Pipeline di estrazione delle features dal dataset</vt:lpstr>
      <vt:lpstr>Calcolo delle Features</vt:lpstr>
      <vt:lpstr>PowerPoint Presentation</vt:lpstr>
      <vt:lpstr>Scaling dei Dati</vt:lpstr>
      <vt:lpstr>Selezione Automatica delle Features</vt:lpstr>
      <vt:lpstr>04-Riconoscimento delle foglie</vt:lpstr>
      <vt:lpstr>Pipeline di riconoscimento</vt:lpstr>
      <vt:lpstr>Come mai un riconoscitore separato dal classificatore?</vt:lpstr>
      <vt:lpstr>Ensemble</vt:lpstr>
      <vt:lpstr>Numero di feature selezionate per il riconoscitore</vt:lpstr>
      <vt:lpstr>05-Classificazione delle Foglie</vt:lpstr>
      <vt:lpstr>Pipeline di Classificazione</vt:lpstr>
      <vt:lpstr>Perché KNN come classificatore?</vt:lpstr>
      <vt:lpstr>Number of neighbours e numero di features selezionate </vt:lpstr>
      <vt:lpstr>Segmentazione: Accuracy di 0.99 sull’interezza del dataset</vt:lpstr>
      <vt:lpstr>PowerPoint Presentation</vt:lpstr>
      <vt:lpstr>Come mai un calo così drastico? </vt:lpstr>
      <vt:lpstr>Come si potrebbe migliorare il Progetto?</vt:lpstr>
      <vt:lpstr>Difficoltà riscontrate durante il progetto</vt:lpstr>
      <vt:lpstr>Grazie per l’attenzione, buona giornata</vt:lpstr>
      <vt:lpstr>PowerPoint Presentation</vt:lpstr>
      <vt:lpstr>Momenti di Zernike</vt:lpstr>
      <vt:lpstr>PowerPoint Presentation</vt:lpstr>
      <vt:lpstr>RFE Loop</vt:lpstr>
      <vt:lpstr>Maximum Relevance Minimum Redundance(MRMR)</vt:lpstr>
      <vt:lpstr>Out-of-Bag Permuted Importance  (OOBPermutedImportance)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Andrea Rossi</dc:creator>
  <cp:lastModifiedBy>Alessandro Teodori</cp:lastModifiedBy>
  <cp:revision>82</cp:revision>
  <dcterms:created xsi:type="dcterms:W3CDTF">2025-05-30T12:37:56Z</dcterms:created>
  <dcterms:modified xsi:type="dcterms:W3CDTF">2025-06-11T16:27:36Z</dcterms:modified>
</cp:coreProperties>
</file>